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3"/>
  </p:notesMasterIdLst>
  <p:handoutMasterIdLst>
    <p:handoutMasterId r:id="rId44"/>
  </p:handoutMasterIdLst>
  <p:sldIdLst>
    <p:sldId id="2165" r:id="rId2"/>
    <p:sldId id="2167" r:id="rId3"/>
    <p:sldId id="2176" r:id="rId4"/>
    <p:sldId id="2177" r:id="rId5"/>
    <p:sldId id="2175" r:id="rId6"/>
    <p:sldId id="1973" r:id="rId7"/>
    <p:sldId id="1993" r:id="rId8"/>
    <p:sldId id="2040" r:id="rId9"/>
    <p:sldId id="2041" r:id="rId10"/>
    <p:sldId id="2042" r:id="rId11"/>
    <p:sldId id="2052" r:id="rId12"/>
    <p:sldId id="2166" r:id="rId13"/>
    <p:sldId id="2172" r:id="rId14"/>
    <p:sldId id="2168" r:id="rId15"/>
    <p:sldId id="1582" r:id="rId16"/>
    <p:sldId id="1581" r:id="rId17"/>
    <p:sldId id="2180" r:id="rId18"/>
    <p:sldId id="2170" r:id="rId19"/>
    <p:sldId id="2174" r:id="rId20"/>
    <p:sldId id="2182" r:id="rId21"/>
    <p:sldId id="2161" r:id="rId22"/>
    <p:sldId id="2169" r:id="rId23"/>
    <p:sldId id="2133" r:id="rId24"/>
    <p:sldId id="2183" r:id="rId25"/>
    <p:sldId id="2186" r:id="rId26"/>
    <p:sldId id="2181" r:id="rId27"/>
    <p:sldId id="2185" r:id="rId28"/>
    <p:sldId id="2187" r:id="rId29"/>
    <p:sldId id="2171" r:id="rId30"/>
    <p:sldId id="2184" r:id="rId31"/>
    <p:sldId id="2188" r:id="rId32"/>
    <p:sldId id="2164" r:id="rId33"/>
    <p:sldId id="2189" r:id="rId34"/>
    <p:sldId id="2160" r:id="rId35"/>
    <p:sldId id="2159" r:id="rId36"/>
    <p:sldId id="2049" r:id="rId37"/>
    <p:sldId id="2046" r:id="rId38"/>
    <p:sldId id="2054" r:id="rId39"/>
    <p:sldId id="2145" r:id="rId40"/>
    <p:sldId id="2144" r:id="rId41"/>
    <p:sldId id="1878" r:id="rId42"/>
  </p:sldIdLst>
  <p:sldSz cx="9144000" cy="5143500" type="screen16x9"/>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9A98"/>
    <a:srgbClr val="FFFFFF"/>
    <a:srgbClr val="4C5F27"/>
    <a:srgbClr val="173E2A"/>
    <a:srgbClr val="6BC7C7"/>
    <a:srgbClr val="70C8C9"/>
    <a:srgbClr val="262F13"/>
    <a:srgbClr val="3333B2"/>
    <a:srgbClr val="00081A"/>
    <a:srgbClr val="073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5226" autoAdjust="0"/>
  </p:normalViewPr>
  <p:slideViewPr>
    <p:cSldViewPr>
      <p:cViewPr varScale="1">
        <p:scale>
          <a:sx n="109" d="100"/>
          <a:sy n="109" d="100"/>
        </p:scale>
        <p:origin x="634" y="101"/>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134" y="-86"/>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1" tIns="48331" rIns="96661" bIns="48331" rtlCol="0"/>
          <a:lstStyle>
            <a:lvl1pPr algn="r">
              <a:defRPr sz="1300"/>
            </a:lvl1pPr>
          </a:lstStyle>
          <a:p>
            <a:fld id="{8F9D1474-C70C-4711-AF04-E8C1E02DA468}" type="datetimeFigureOut">
              <a:rPr lang="en-US" smtClean="0"/>
              <a:pPr/>
              <a:t>10/26/2023</a:t>
            </a:fld>
            <a:endParaRPr lang="en-US"/>
          </a:p>
        </p:txBody>
      </p:sp>
      <p:sp>
        <p:nvSpPr>
          <p:cNvPr id="4" name="Footer Placeholder 3"/>
          <p:cNvSpPr>
            <a:spLocks noGrp="1"/>
          </p:cNvSpPr>
          <p:nvPr>
            <p:ph type="ftr" sz="quarter" idx="2"/>
          </p:nvPr>
        </p:nvSpPr>
        <p:spPr>
          <a:xfrm>
            <a:off x="1" y="9119475"/>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5"/>
            <a:ext cx="3169920" cy="480060"/>
          </a:xfrm>
          <a:prstGeom prst="rect">
            <a:avLst/>
          </a:prstGeom>
        </p:spPr>
        <p:txBody>
          <a:bodyPr vert="horz" lIns="96661" tIns="48331" rIns="96661" bIns="48331" rtlCol="0" anchor="b"/>
          <a:lstStyle>
            <a:lvl1pPr algn="r">
              <a:defRPr sz="1300"/>
            </a:lvl1pPr>
          </a:lstStyle>
          <a:p>
            <a:fld id="{C776C7AE-F58C-410D-A24C-D622449AD277}" type="slidenum">
              <a:rPr lang="en-US" smtClean="0"/>
              <a:pPr/>
              <a:t>‹#›</a:t>
            </a:fld>
            <a:endParaRPr lang="en-US"/>
          </a:p>
        </p:txBody>
      </p:sp>
    </p:spTree>
    <p:extLst>
      <p:ext uri="{BB962C8B-B14F-4D97-AF65-F5344CB8AC3E}">
        <p14:creationId xmlns:p14="http://schemas.microsoft.com/office/powerpoint/2010/main" val="2592158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0060"/>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143588" y="0"/>
            <a:ext cx="3169920" cy="480060"/>
          </a:xfrm>
          <a:prstGeom prst="rect">
            <a:avLst/>
          </a:prstGeom>
        </p:spPr>
        <p:txBody>
          <a:bodyPr vert="horz" lIns="96661" tIns="48331" rIns="96661" bIns="48331" rtlCol="0"/>
          <a:lstStyle>
            <a:lvl1pPr algn="r" fontAlgn="auto">
              <a:spcBef>
                <a:spcPts val="0"/>
              </a:spcBef>
              <a:spcAft>
                <a:spcPts val="0"/>
              </a:spcAft>
              <a:defRPr sz="1300" smtClean="0">
                <a:latin typeface="+mn-lt"/>
                <a:cs typeface="+mn-cs"/>
              </a:defRPr>
            </a:lvl1pPr>
          </a:lstStyle>
          <a:p>
            <a:pPr>
              <a:defRPr/>
            </a:pPr>
            <a:fld id="{564DB847-A7C6-423F-B771-46A6092732E3}" type="datetimeFigureOut">
              <a:rPr lang="en-US"/>
              <a:pPr>
                <a:defRPr/>
              </a:pPr>
              <a:t>10/26/2023</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9119475"/>
            <a:ext cx="3169920" cy="480060"/>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143588" y="9119475"/>
            <a:ext cx="3169920" cy="480060"/>
          </a:xfrm>
          <a:prstGeom prst="rect">
            <a:avLst/>
          </a:prstGeom>
        </p:spPr>
        <p:txBody>
          <a:bodyPr vert="horz" lIns="96661" tIns="48331" rIns="96661" bIns="48331" rtlCol="0" anchor="b"/>
          <a:lstStyle>
            <a:lvl1pPr algn="r" fontAlgn="auto">
              <a:spcBef>
                <a:spcPts val="0"/>
              </a:spcBef>
              <a:spcAft>
                <a:spcPts val="0"/>
              </a:spcAft>
              <a:defRPr sz="1300" smtClean="0">
                <a:latin typeface="+mn-lt"/>
                <a:cs typeface="+mn-cs"/>
              </a:defRPr>
            </a:lvl1pPr>
          </a:lstStyle>
          <a:p>
            <a:pPr>
              <a:defRPr/>
            </a:pPr>
            <a:fld id="{37FC56A9-71FA-49A8-A49B-73E0C4B6E024}" type="slidenum">
              <a:rPr lang="en-US"/>
              <a:pPr>
                <a:defRPr/>
              </a:pPr>
              <a:t>‹#›</a:t>
            </a:fld>
            <a:endParaRPr lang="en-US"/>
          </a:p>
        </p:txBody>
      </p:sp>
    </p:spTree>
    <p:extLst>
      <p:ext uri="{BB962C8B-B14F-4D97-AF65-F5344CB8AC3E}">
        <p14:creationId xmlns:p14="http://schemas.microsoft.com/office/powerpoint/2010/main" val="273956610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Basically it guesses very well </a:t>
            </a:r>
            <a:endParaRPr lang="nl-NL" b="1"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6</a:t>
            </a:fld>
            <a:endParaRPr lang="en-US"/>
          </a:p>
        </p:txBody>
      </p:sp>
    </p:spTree>
    <p:extLst>
      <p:ext uri="{BB962C8B-B14F-4D97-AF65-F5344CB8AC3E}">
        <p14:creationId xmlns:p14="http://schemas.microsoft.com/office/powerpoint/2010/main" val="3566539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Recombine new things and try </a:t>
            </a:r>
          </a:p>
          <a:p>
            <a:pPr marL="171450" indent="-171450">
              <a:buFontTx/>
              <a:buChar char="-"/>
            </a:pPr>
            <a:r>
              <a:rPr lang="en-US" dirty="0"/>
              <a:t>New to the person, new to the world – not a great test </a:t>
            </a:r>
          </a:p>
          <a:p>
            <a:pPr marL="171450" indent="-171450">
              <a:buFontTx/>
              <a:buChar char="-"/>
            </a:pPr>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37</a:t>
            </a:fld>
            <a:endParaRPr lang="en-US"/>
          </a:p>
        </p:txBody>
      </p:sp>
    </p:spTree>
    <p:extLst>
      <p:ext uri="{BB962C8B-B14F-4D97-AF65-F5344CB8AC3E}">
        <p14:creationId xmlns:p14="http://schemas.microsoft.com/office/powerpoint/2010/main" val="59466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Hallucinations: make things up</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solidFill>
                  <a:srgbClr val="3A9A98"/>
                </a:solidFill>
                <a:sym typeface="Wingdings" panose="05000000000000000000" pitchFamily="2" charset="2"/>
              </a:rPr>
              <a:t>Judgement: you </a:t>
            </a:r>
            <a:r>
              <a:rPr lang="en-US" sz="1200" b="1" dirty="0" err="1">
                <a:solidFill>
                  <a:srgbClr val="3A9A98"/>
                </a:solidFill>
                <a:sym typeface="Wingdings" panose="05000000000000000000" pitchFamily="2" charset="2"/>
              </a:rPr>
              <a:t>cnat</a:t>
            </a:r>
            <a:r>
              <a:rPr lang="en-US" sz="1200" b="1" dirty="0">
                <a:solidFill>
                  <a:srgbClr val="3A9A98"/>
                </a:solidFill>
                <a:sym typeface="Wingdings" panose="05000000000000000000" pitchFamily="2" charset="2"/>
              </a:rPr>
              <a:t> fully trust the output of the system (HALLUCINATION ISSUE; how RLHF, retrieval search, )</a:t>
            </a:r>
          </a:p>
          <a:p>
            <a:endParaRPr lang="nl-NL" dirty="0"/>
          </a:p>
          <a:p>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39</a:t>
            </a:fld>
            <a:endParaRPr lang="en-US"/>
          </a:p>
        </p:txBody>
      </p:sp>
    </p:spTree>
    <p:extLst>
      <p:ext uri="{BB962C8B-B14F-4D97-AF65-F5344CB8AC3E}">
        <p14:creationId xmlns:p14="http://schemas.microsoft.com/office/powerpoint/2010/main" val="275291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41</a:t>
            </a:fld>
            <a:endParaRPr lang="en-US"/>
          </a:p>
        </p:txBody>
      </p:sp>
    </p:spTree>
    <p:extLst>
      <p:ext uri="{BB962C8B-B14F-4D97-AF65-F5344CB8AC3E}">
        <p14:creationId xmlns:p14="http://schemas.microsoft.com/office/powerpoint/2010/main" val="367525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7</a:t>
            </a:fld>
            <a:endParaRPr lang="en-US"/>
          </a:p>
        </p:txBody>
      </p:sp>
    </p:spTree>
    <p:extLst>
      <p:ext uri="{BB962C8B-B14F-4D97-AF65-F5344CB8AC3E}">
        <p14:creationId xmlns:p14="http://schemas.microsoft.com/office/powerpoint/2010/main" val="577384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8</a:t>
            </a:fld>
            <a:endParaRPr lang="en-US"/>
          </a:p>
        </p:txBody>
      </p:sp>
    </p:spTree>
    <p:extLst>
      <p:ext uri="{BB962C8B-B14F-4D97-AF65-F5344CB8AC3E}">
        <p14:creationId xmlns:p14="http://schemas.microsoft.com/office/powerpoint/2010/main" val="1617722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9</a:t>
            </a:fld>
            <a:endParaRPr lang="en-US"/>
          </a:p>
        </p:txBody>
      </p:sp>
    </p:spTree>
    <p:extLst>
      <p:ext uri="{BB962C8B-B14F-4D97-AF65-F5344CB8AC3E}">
        <p14:creationId xmlns:p14="http://schemas.microsoft.com/office/powerpoint/2010/main" val="495853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10</a:t>
            </a:fld>
            <a:endParaRPr lang="en-US"/>
          </a:p>
        </p:txBody>
      </p:sp>
    </p:spTree>
    <p:extLst>
      <p:ext uri="{BB962C8B-B14F-4D97-AF65-F5344CB8AC3E}">
        <p14:creationId xmlns:p14="http://schemas.microsoft.com/office/powerpoint/2010/main" val="3612160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AI use cases span the entire economy</a:t>
            </a:r>
            <a:endParaRPr lang="nl-NL" b="1"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11</a:t>
            </a:fld>
            <a:endParaRPr lang="en-US"/>
          </a:p>
        </p:txBody>
      </p:sp>
    </p:spTree>
    <p:extLst>
      <p:ext uri="{BB962C8B-B14F-4D97-AF65-F5344CB8AC3E}">
        <p14:creationId xmlns:p14="http://schemas.microsoft.com/office/powerpoint/2010/main" val="1044015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Impact on job duplication and concentration in some companies – more competition (Barcelona FC effect) </a:t>
            </a:r>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19</a:t>
            </a:fld>
            <a:endParaRPr lang="en-US"/>
          </a:p>
        </p:txBody>
      </p:sp>
    </p:spTree>
    <p:extLst>
      <p:ext uri="{BB962C8B-B14F-4D97-AF65-F5344CB8AC3E}">
        <p14:creationId xmlns:p14="http://schemas.microsoft.com/office/powerpoint/2010/main" val="78293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34</a:t>
            </a:fld>
            <a:endParaRPr lang="en-US"/>
          </a:p>
        </p:txBody>
      </p:sp>
    </p:spTree>
    <p:extLst>
      <p:ext uri="{BB962C8B-B14F-4D97-AF65-F5344CB8AC3E}">
        <p14:creationId xmlns:p14="http://schemas.microsoft.com/office/powerpoint/2010/main" val="390962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a:defRPr/>
            </a:pPr>
            <a:fld id="{37FC56A9-71FA-49A8-A49B-73E0C4B6E024}" type="slidenum">
              <a:rPr lang="en-US" smtClean="0"/>
              <a:pPr>
                <a:defRPr/>
              </a:pPr>
              <a:t>35</a:t>
            </a:fld>
            <a:endParaRPr lang="en-US"/>
          </a:p>
        </p:txBody>
      </p:sp>
    </p:spTree>
    <p:extLst>
      <p:ext uri="{BB962C8B-B14F-4D97-AF65-F5344CB8AC3E}">
        <p14:creationId xmlns:p14="http://schemas.microsoft.com/office/powerpoint/2010/main" val="2397911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r="-11000"/>
          </a:stretch>
        </a:blipFill>
        <a:effectLst/>
      </p:bgPr>
    </p:bg>
    <p:spTree>
      <p:nvGrpSpPr>
        <p:cNvPr id="1" name=""/>
        <p:cNvGrpSpPr/>
        <p:nvPr/>
      </p:nvGrpSpPr>
      <p:grpSpPr>
        <a:xfrm>
          <a:off x="0" y="0"/>
          <a:ext cx="0" cy="0"/>
          <a:chOff x="0" y="0"/>
          <a:chExt cx="0" cy="0"/>
        </a:xfrm>
      </p:grpSpPr>
      <p:sp>
        <p:nvSpPr>
          <p:cNvPr id="7" name="TextBox 6"/>
          <p:cNvSpPr txBox="1"/>
          <p:nvPr/>
        </p:nvSpPr>
        <p:spPr>
          <a:xfrm>
            <a:off x="1" y="4866085"/>
            <a:ext cx="4572000" cy="277415"/>
          </a:xfrm>
          <a:prstGeom prst="rect">
            <a:avLst/>
          </a:prstGeom>
          <a:noFill/>
        </p:spPr>
        <p:txBody>
          <a:bodyPr anchor="ctr"/>
          <a:lstStyle/>
          <a:p>
            <a:pPr algn="l" fontAlgn="auto">
              <a:spcBef>
                <a:spcPts val="0"/>
              </a:spcBef>
              <a:spcAft>
                <a:spcPts val="0"/>
              </a:spcAft>
              <a:defRPr/>
            </a:pPr>
            <a:endParaRPr lang="en-US" sz="1200" b="1" i="0" dirty="0">
              <a:solidFill>
                <a:schemeClr val="bg1"/>
              </a:solidFill>
              <a:latin typeface="Verdana" pitchFamily="34" charset="0"/>
              <a:ea typeface="Verdana" pitchFamily="34" charset="0"/>
              <a:cs typeface="Verdana"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hello</a:t>
            </a:r>
          </a:p>
        </p:txBody>
      </p:sp>
      <p:sp>
        <p:nvSpPr>
          <p:cNvPr id="6" name="Slide Number Placeholder 5"/>
          <p:cNvSpPr>
            <a:spLocks noGrp="1"/>
          </p:cNvSpPr>
          <p:nvPr>
            <p:ph type="sldNum" sz="quarter" idx="12"/>
          </p:nvPr>
        </p:nvSpPr>
        <p:spPr/>
        <p:txBody>
          <a:bodyPr/>
          <a:lstStyle>
            <a:lvl1pPr>
              <a:defRPr/>
            </a:lvl1pPr>
          </a:lstStyle>
          <a:p>
            <a:pPr>
              <a:defRPr/>
            </a:pPr>
            <a:fld id="{535EA575-3527-424C-A005-428A5216F81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hello</a:t>
            </a:r>
          </a:p>
        </p:txBody>
      </p:sp>
      <p:sp>
        <p:nvSpPr>
          <p:cNvPr id="6" name="Slide Number Placeholder 5"/>
          <p:cNvSpPr>
            <a:spLocks noGrp="1"/>
          </p:cNvSpPr>
          <p:nvPr>
            <p:ph type="sldNum" sz="quarter" idx="12"/>
          </p:nvPr>
        </p:nvSpPr>
        <p:spPr/>
        <p:txBody>
          <a:bodyPr/>
          <a:lstStyle>
            <a:lvl1pPr>
              <a:defRPr/>
            </a:lvl1pPr>
          </a:lstStyle>
          <a:p>
            <a:pPr>
              <a:defRPr/>
            </a:pPr>
            <a:fld id="{6739EB02-20BD-4C4F-B59A-1CA3F89D91B8}"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hello</a:t>
            </a:r>
          </a:p>
        </p:txBody>
      </p:sp>
      <p:sp>
        <p:nvSpPr>
          <p:cNvPr id="4" name="Slide Number Placeholder 3"/>
          <p:cNvSpPr>
            <a:spLocks noGrp="1"/>
          </p:cNvSpPr>
          <p:nvPr>
            <p:ph type="sldNum" sz="quarter" idx="12"/>
          </p:nvPr>
        </p:nvSpPr>
        <p:spPr/>
        <p:txBody>
          <a:bodyPr/>
          <a:lstStyle/>
          <a:p>
            <a:pPr>
              <a:defRPr/>
            </a:pPr>
            <a:fld id="{6D6CB6DE-1033-4C2C-8280-139BC16F7CB4}"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Box 6"/>
          <p:cNvSpPr txBox="1"/>
          <p:nvPr/>
        </p:nvSpPr>
        <p:spPr>
          <a:xfrm>
            <a:off x="1" y="4866085"/>
            <a:ext cx="4572000" cy="277415"/>
          </a:xfrm>
          <a:prstGeom prst="rect">
            <a:avLst/>
          </a:prstGeom>
          <a:noFill/>
        </p:spPr>
        <p:txBody>
          <a:bodyPr anchor="ctr"/>
          <a:lstStyle/>
          <a:p>
            <a:pPr algn="l" fontAlgn="auto">
              <a:spcBef>
                <a:spcPts val="0"/>
              </a:spcBef>
              <a:spcAft>
                <a:spcPts val="0"/>
              </a:spcAft>
              <a:defRPr/>
            </a:pPr>
            <a:endParaRPr lang="en-US" sz="1200" b="1" i="0" dirty="0">
              <a:solidFill>
                <a:schemeClr val="bg1"/>
              </a:solidFill>
              <a:latin typeface="Verdana" pitchFamily="34" charset="0"/>
              <a:ea typeface="Verdana" pitchFamily="34" charset="0"/>
              <a:cs typeface="Verdana" pitchFamily="34" charset="0"/>
            </a:endParaRPr>
          </a:p>
        </p:txBody>
      </p:sp>
      <p:sp>
        <p:nvSpPr>
          <p:cNvPr id="3" name="Content Placeholder 2"/>
          <p:cNvSpPr>
            <a:spLocks noGrp="1"/>
          </p:cNvSpPr>
          <p:nvPr>
            <p:ph idx="1"/>
          </p:nvPr>
        </p:nvSpPr>
        <p:spPr>
          <a:xfrm>
            <a:off x="304800" y="1028700"/>
            <a:ext cx="8382000" cy="3371851"/>
          </a:xfrm>
        </p:spPr>
        <p:txBody>
          <a:bodyPr/>
          <a:lstStyle>
            <a:lvl1pPr>
              <a:buSzPct val="60000"/>
              <a:buFontTx/>
              <a:buBlip>
                <a:blip r:embed="rId2"/>
              </a:buBlip>
              <a:defRPr sz="2000">
                <a:latin typeface="Verdana" pitchFamily="34" charset="0"/>
                <a:ea typeface="Verdana" pitchFamily="34" charset="0"/>
                <a:cs typeface="Verdana" pitchFamily="34" charset="0"/>
              </a:defRPr>
            </a:lvl1pPr>
            <a:lvl2pPr>
              <a:buSzPct val="60000"/>
              <a:buFont typeface="Verdana" pitchFamily="34" charset="0"/>
              <a:buChar char="–"/>
              <a:defRPr sz="1800">
                <a:latin typeface="Verdana" pitchFamily="34" charset="0"/>
                <a:ea typeface="Verdana" pitchFamily="34" charset="0"/>
                <a:cs typeface="Verdana" pitchFamily="34" charset="0"/>
              </a:defRPr>
            </a:lvl2pPr>
            <a:lvl3pPr>
              <a:defRPr sz="2000">
                <a:latin typeface="Verdana" pitchFamily="34" charset="0"/>
                <a:ea typeface="Verdana" pitchFamily="34" charset="0"/>
                <a:cs typeface="Verdana" pitchFamily="34" charset="0"/>
              </a:defRPr>
            </a:lvl3pPr>
            <a:lvl4pPr>
              <a:defRPr sz="2000">
                <a:latin typeface="Verdana" pitchFamily="34" charset="0"/>
                <a:ea typeface="Verdana" pitchFamily="34" charset="0"/>
                <a:cs typeface="Verdana" pitchFamily="34" charset="0"/>
              </a:defRPr>
            </a:lvl4pPr>
            <a:lvl5pPr>
              <a:defRPr sz="2000">
                <a:latin typeface="Verdana" pitchFamily="34" charset="0"/>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0" y="0"/>
            <a:ext cx="8915400" cy="571500"/>
          </a:xfrm>
        </p:spPr>
        <p:txBody>
          <a:bodyPr/>
          <a:lstStyle>
            <a:lvl1pPr marL="182880" algn="l">
              <a:defRPr sz="3200" baseline="0">
                <a:solidFill>
                  <a:schemeClr val="bg1"/>
                </a:solidFill>
                <a:latin typeface="Verdana" pitchFamily="34" charset="0"/>
                <a:ea typeface="Verdana" pitchFamily="34" charset="0"/>
                <a:cs typeface="Verdana" pitchFamily="34"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hello</a:t>
            </a:r>
          </a:p>
        </p:txBody>
      </p:sp>
      <p:sp>
        <p:nvSpPr>
          <p:cNvPr id="6" name="Slide Number Placeholder 5"/>
          <p:cNvSpPr>
            <a:spLocks noGrp="1"/>
          </p:cNvSpPr>
          <p:nvPr>
            <p:ph type="sldNum" sz="quarter" idx="12"/>
          </p:nvPr>
        </p:nvSpPr>
        <p:spPr/>
        <p:txBody>
          <a:bodyPr/>
          <a:lstStyle>
            <a:lvl1pPr>
              <a:defRPr/>
            </a:lvl1pPr>
          </a:lstStyle>
          <a:p>
            <a:pPr>
              <a:defRPr/>
            </a:pPr>
            <a:fld id="{69F2F621-4695-46C1-8607-7F4A48817B1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p:nvSpPr>
        <p:spPr>
          <a:xfrm>
            <a:off x="4572000" y="4857750"/>
            <a:ext cx="4572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p:nvSpPr>
        <p:spPr>
          <a:xfrm>
            <a:off x="0" y="4857750"/>
            <a:ext cx="4572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7" name="Rectangle 6"/>
          <p:cNvSpPr/>
          <p:nvPr/>
        </p:nvSpPr>
        <p:spPr>
          <a:xfrm>
            <a:off x="0" y="0"/>
            <a:ext cx="9144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1071564" y="4866085"/>
            <a:ext cx="3500437" cy="277415"/>
          </a:xfrm>
          <a:prstGeom prst="rect">
            <a:avLst/>
          </a:prstGeom>
          <a:noFill/>
        </p:spPr>
        <p:txBody>
          <a:bodyPr anchor="ctr"/>
          <a:lstStyle/>
          <a:p>
            <a:pPr algn="r" fontAlgn="auto">
              <a:spcBef>
                <a:spcPts val="0"/>
              </a:spcBef>
              <a:spcAft>
                <a:spcPts val="0"/>
              </a:spcAft>
              <a:defRPr/>
            </a:pPr>
            <a:r>
              <a:rPr lang="en-US" sz="1200">
                <a:solidFill>
                  <a:schemeClr val="bg1"/>
                </a:solidFill>
                <a:latin typeface="+mn-lt"/>
                <a:cs typeface="+mn-cs"/>
              </a:rPr>
              <a:t>Vu Pham</a:t>
            </a:r>
          </a:p>
        </p:txBody>
      </p:sp>
      <p:sp>
        <p:nvSpPr>
          <p:cNvPr id="3" name="Content Placeholder 2"/>
          <p:cNvSpPr>
            <a:spLocks noGrp="1"/>
          </p:cNvSpPr>
          <p:nvPr>
            <p:ph sz="half" idx="1"/>
          </p:nvPr>
        </p:nvSpPr>
        <p:spPr>
          <a:xfrm>
            <a:off x="228600" y="800101"/>
            <a:ext cx="4267200" cy="3794522"/>
          </a:xfrm>
        </p:spPr>
        <p:txBody>
          <a:bodyPr/>
          <a:lstStyle>
            <a:lvl1pPr>
              <a:buSzPct val="60000"/>
              <a:buFontTx/>
              <a:buBlip>
                <a:blip r:embed="rId2"/>
              </a:buBlip>
              <a:defRPr sz="2800"/>
            </a:lvl1pPr>
            <a:lvl2pPr>
              <a:buSzPct val="60000"/>
              <a:buFontTx/>
              <a:buBlip>
                <a:blip r:embed="rId2"/>
              </a:buBlip>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800101"/>
            <a:ext cx="4267200" cy="3794522"/>
          </a:xfrm>
        </p:spPr>
        <p:txBody>
          <a:bodyPr/>
          <a:lstStyle>
            <a:lvl1pPr>
              <a:buSzPct val="60000"/>
              <a:buFontTx/>
              <a:buBlip>
                <a:blip r:embed="rId2"/>
              </a:buBlip>
              <a:defRPr sz="2800"/>
            </a:lvl1pPr>
            <a:lvl2pPr>
              <a:buSzPct val="60000"/>
              <a:buFontTx/>
              <a:buBlip>
                <a:blip r:embed="rId2"/>
              </a:buBlip>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839200" cy="571500"/>
          </a:xfrm>
        </p:spPr>
        <p:txBody>
          <a:bodyPr/>
          <a:lstStyle>
            <a:lvl1pPr marL="182880" algn="l">
              <a:defRPr baseline="0">
                <a:solidFill>
                  <a:schemeClr val="bg1"/>
                </a:solidFill>
              </a:defRPr>
            </a:lvl1pPr>
          </a:lstStyle>
          <a:p>
            <a:r>
              <a:rPr lang="en-US"/>
              <a:t>Click to edit Master title style</a:t>
            </a:r>
          </a:p>
        </p:txBody>
      </p:sp>
      <p:sp>
        <p:nvSpPr>
          <p:cNvPr id="9" name="Date Placeholder 4"/>
          <p:cNvSpPr>
            <a:spLocks noGrp="1"/>
          </p:cNvSpPr>
          <p:nvPr>
            <p:ph type="dt" sz="half" idx="10"/>
          </p:nvPr>
        </p:nvSpPr>
        <p:spPr>
          <a:xfrm>
            <a:off x="0" y="4869657"/>
            <a:ext cx="1066800" cy="273844"/>
          </a:xfrm>
        </p:spPr>
        <p:txBody>
          <a:bodyPr/>
          <a:lstStyle>
            <a:lvl1pPr>
              <a:defRPr baseline="0" smtClean="0">
                <a:solidFill>
                  <a:schemeClr val="bg1"/>
                </a:solidFill>
              </a:defRPr>
            </a:lvl1pPr>
          </a:lstStyle>
          <a:p>
            <a:pPr>
              <a:defRPr/>
            </a:pPr>
            <a:endParaRPr lang="en-US"/>
          </a:p>
        </p:txBody>
      </p:sp>
      <p:sp>
        <p:nvSpPr>
          <p:cNvPr id="10" name="Footer Placeholder 5"/>
          <p:cNvSpPr>
            <a:spLocks noGrp="1"/>
          </p:cNvSpPr>
          <p:nvPr>
            <p:ph type="ftr" sz="quarter" idx="11"/>
          </p:nvPr>
        </p:nvSpPr>
        <p:spPr>
          <a:xfrm>
            <a:off x="4572000" y="4869657"/>
            <a:ext cx="3505200" cy="273844"/>
          </a:xfrm>
        </p:spPr>
        <p:txBody>
          <a:bodyPr/>
          <a:lstStyle>
            <a:lvl1pPr algn="l">
              <a:defRPr baseline="0" smtClean="0">
                <a:solidFill>
                  <a:schemeClr val="bg1"/>
                </a:solidFill>
              </a:defRPr>
            </a:lvl1pPr>
          </a:lstStyle>
          <a:p>
            <a:pPr>
              <a:defRPr/>
            </a:pPr>
            <a:r>
              <a:rPr lang="en-US"/>
              <a:t>hello</a:t>
            </a:r>
          </a:p>
        </p:txBody>
      </p:sp>
      <p:sp>
        <p:nvSpPr>
          <p:cNvPr id="11" name="Slide Number Placeholder 6"/>
          <p:cNvSpPr>
            <a:spLocks noGrp="1"/>
          </p:cNvSpPr>
          <p:nvPr>
            <p:ph type="sldNum" sz="quarter" idx="12"/>
          </p:nvPr>
        </p:nvSpPr>
        <p:spPr>
          <a:xfrm>
            <a:off x="8077200" y="4869657"/>
            <a:ext cx="1066800" cy="273844"/>
          </a:xfrm>
        </p:spPr>
        <p:txBody>
          <a:bodyPr/>
          <a:lstStyle>
            <a:lvl1pPr>
              <a:defRPr baseline="0" smtClean="0">
                <a:solidFill>
                  <a:schemeClr val="bg1"/>
                </a:solidFill>
              </a:defRPr>
            </a:lvl1pPr>
          </a:lstStyle>
          <a:p>
            <a:pPr>
              <a:defRPr/>
            </a:pPr>
            <a:fld id="{CA58546F-1E4E-426D-9940-5EB4B4A7467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Rectangle 6"/>
          <p:cNvSpPr/>
          <p:nvPr/>
        </p:nvSpPr>
        <p:spPr>
          <a:xfrm>
            <a:off x="4572000" y="4857750"/>
            <a:ext cx="4572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8" name="Rectangle 7"/>
          <p:cNvSpPr/>
          <p:nvPr/>
        </p:nvSpPr>
        <p:spPr>
          <a:xfrm>
            <a:off x="0" y="4857750"/>
            <a:ext cx="4572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9" name="Rectangle 8"/>
          <p:cNvSpPr/>
          <p:nvPr/>
        </p:nvSpPr>
        <p:spPr>
          <a:xfrm>
            <a:off x="0" y="0"/>
            <a:ext cx="9144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1071564" y="4866085"/>
            <a:ext cx="3500437" cy="277415"/>
          </a:xfrm>
          <a:prstGeom prst="rect">
            <a:avLst/>
          </a:prstGeom>
          <a:noFill/>
        </p:spPr>
        <p:txBody>
          <a:bodyPr anchor="ctr"/>
          <a:lstStyle/>
          <a:p>
            <a:pPr algn="r" fontAlgn="auto">
              <a:spcBef>
                <a:spcPts val="0"/>
              </a:spcBef>
              <a:spcAft>
                <a:spcPts val="0"/>
              </a:spcAft>
              <a:defRPr/>
            </a:pPr>
            <a:r>
              <a:rPr lang="en-US" sz="1200">
                <a:solidFill>
                  <a:schemeClr val="bg1"/>
                </a:solidFill>
                <a:latin typeface="+mn-lt"/>
                <a:cs typeface="+mn-cs"/>
              </a:rPr>
              <a:t>Vu Pham</a:t>
            </a:r>
          </a:p>
        </p:txBody>
      </p:sp>
      <p:sp>
        <p:nvSpPr>
          <p:cNvPr id="3" name="Text Placeholder 2"/>
          <p:cNvSpPr>
            <a:spLocks noGrp="1"/>
          </p:cNvSpPr>
          <p:nvPr>
            <p:ph type="body" idx="1"/>
          </p:nvPr>
        </p:nvSpPr>
        <p:spPr>
          <a:xfrm>
            <a:off x="457200" y="742950"/>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257301"/>
            <a:ext cx="4040188" cy="3337322"/>
          </a:xfrm>
        </p:spPr>
        <p:txBody>
          <a:bodyPr/>
          <a:lstStyle>
            <a:lvl1pPr>
              <a:buSzPct val="60000"/>
              <a:buFontTx/>
              <a:buBlip>
                <a:blip r:embed="rId2"/>
              </a:buBlip>
              <a:defRPr sz="24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742950"/>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257301"/>
            <a:ext cx="4041775" cy="3337322"/>
          </a:xfrm>
        </p:spPr>
        <p:txBody>
          <a:bodyPr/>
          <a:lstStyle>
            <a:lvl1pPr>
              <a:buSzPct val="60000"/>
              <a:buFontTx/>
              <a:buBlip>
                <a:blip r:embed="rId2"/>
              </a:buBlip>
              <a:defRPr sz="24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0"/>
            <a:ext cx="8839200" cy="571500"/>
          </a:xfrm>
        </p:spPr>
        <p:txBody>
          <a:bodyPr/>
          <a:lstStyle>
            <a:lvl1pPr marL="182880" algn="l">
              <a:defRPr baseline="0">
                <a:solidFill>
                  <a:schemeClr val="bg1"/>
                </a:solidFill>
              </a:defRPr>
            </a:lvl1pPr>
          </a:lstStyle>
          <a:p>
            <a:r>
              <a:rPr lang="en-US"/>
              <a:t>Click to edit Master title style</a:t>
            </a:r>
          </a:p>
        </p:txBody>
      </p:sp>
      <p:sp>
        <p:nvSpPr>
          <p:cNvPr id="11" name="Date Placeholder 6"/>
          <p:cNvSpPr>
            <a:spLocks noGrp="1"/>
          </p:cNvSpPr>
          <p:nvPr>
            <p:ph type="dt" sz="half" idx="10"/>
          </p:nvPr>
        </p:nvSpPr>
        <p:spPr>
          <a:xfrm>
            <a:off x="0" y="4869657"/>
            <a:ext cx="1066800" cy="273844"/>
          </a:xfrm>
        </p:spPr>
        <p:txBody>
          <a:bodyPr/>
          <a:lstStyle>
            <a:lvl1pPr>
              <a:defRPr baseline="0" smtClean="0">
                <a:solidFill>
                  <a:schemeClr val="bg1"/>
                </a:solidFill>
              </a:defRPr>
            </a:lvl1pPr>
          </a:lstStyle>
          <a:p>
            <a:pPr>
              <a:defRPr/>
            </a:pPr>
            <a:endParaRPr lang="en-US"/>
          </a:p>
        </p:txBody>
      </p:sp>
      <p:sp>
        <p:nvSpPr>
          <p:cNvPr id="12" name="Footer Placeholder 7"/>
          <p:cNvSpPr>
            <a:spLocks noGrp="1"/>
          </p:cNvSpPr>
          <p:nvPr>
            <p:ph type="ftr" sz="quarter" idx="11"/>
          </p:nvPr>
        </p:nvSpPr>
        <p:spPr>
          <a:xfrm>
            <a:off x="4572000" y="4869657"/>
            <a:ext cx="3505200" cy="273844"/>
          </a:xfrm>
        </p:spPr>
        <p:txBody>
          <a:bodyPr/>
          <a:lstStyle>
            <a:lvl1pPr algn="l">
              <a:defRPr baseline="0" smtClean="0">
                <a:solidFill>
                  <a:schemeClr val="bg1"/>
                </a:solidFill>
              </a:defRPr>
            </a:lvl1pPr>
          </a:lstStyle>
          <a:p>
            <a:pPr>
              <a:defRPr/>
            </a:pPr>
            <a:r>
              <a:rPr lang="en-US"/>
              <a:t>hello</a:t>
            </a:r>
          </a:p>
        </p:txBody>
      </p:sp>
      <p:sp>
        <p:nvSpPr>
          <p:cNvPr id="13" name="Slide Number Placeholder 8"/>
          <p:cNvSpPr>
            <a:spLocks noGrp="1"/>
          </p:cNvSpPr>
          <p:nvPr>
            <p:ph type="sldNum" sz="quarter" idx="12"/>
          </p:nvPr>
        </p:nvSpPr>
        <p:spPr>
          <a:xfrm>
            <a:off x="8077200" y="4869657"/>
            <a:ext cx="1066800" cy="273844"/>
          </a:xfrm>
        </p:spPr>
        <p:txBody>
          <a:bodyPr/>
          <a:lstStyle>
            <a:lvl1pPr>
              <a:defRPr baseline="0" smtClean="0">
                <a:solidFill>
                  <a:schemeClr val="bg1"/>
                </a:solidFill>
              </a:defRPr>
            </a:lvl1pPr>
          </a:lstStyle>
          <a:p>
            <a:pPr>
              <a:defRPr/>
            </a:pPr>
            <a:fld id="{4F25B14B-C98E-4C14-96E7-18DD3A29C17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p:nvSpPr>
        <p:spPr>
          <a:xfrm>
            <a:off x="0" y="0"/>
            <a:ext cx="9144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4572000" y="4857750"/>
            <a:ext cx="4572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p:nvSpPr>
        <p:spPr>
          <a:xfrm>
            <a:off x="0" y="4857750"/>
            <a:ext cx="4572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2" name="Title 1"/>
          <p:cNvSpPr>
            <a:spLocks noGrp="1"/>
          </p:cNvSpPr>
          <p:nvPr>
            <p:ph type="title"/>
          </p:nvPr>
        </p:nvSpPr>
        <p:spPr>
          <a:xfrm>
            <a:off x="0" y="0"/>
            <a:ext cx="8915400" cy="571500"/>
          </a:xfrm>
        </p:spPr>
        <p:txBody>
          <a:bodyPr/>
          <a:lstStyle>
            <a:lvl1pPr marL="182880" algn="l">
              <a:defRPr baseline="0">
                <a:solidFill>
                  <a:schemeClr val="bg1"/>
                </a:solidFill>
              </a:defRPr>
            </a:lvl1pPr>
          </a:lstStyle>
          <a:p>
            <a:r>
              <a:rPr lang="en-US"/>
              <a:t>Click to edit Master title style</a:t>
            </a:r>
          </a:p>
        </p:txBody>
      </p:sp>
      <p:sp>
        <p:nvSpPr>
          <p:cNvPr id="12" name="Text Placeholder 10"/>
          <p:cNvSpPr>
            <a:spLocks noGrp="1"/>
          </p:cNvSpPr>
          <p:nvPr>
            <p:ph type="body" sz="quarter" idx="13"/>
          </p:nvPr>
        </p:nvSpPr>
        <p:spPr>
          <a:xfrm>
            <a:off x="1066800" y="4857750"/>
            <a:ext cx="3505200" cy="285750"/>
          </a:xfrm>
        </p:spPr>
        <p:txBody>
          <a:bodyPr anchor="ctr">
            <a:normAutofit/>
          </a:bodyPr>
          <a:lstStyle>
            <a:lvl1pPr algn="r">
              <a:buNone/>
              <a:defRPr lang="en-US" sz="1200" kern="1200" baseline="0" dirty="0">
                <a:solidFill>
                  <a:schemeClr val="bg1"/>
                </a:solidFill>
                <a:latin typeface="+mn-lt"/>
                <a:ea typeface="+mn-ea"/>
                <a:cs typeface="+mn-cs"/>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p:txBody>
      </p:sp>
      <p:sp>
        <p:nvSpPr>
          <p:cNvPr id="7" name="Date Placeholder 6"/>
          <p:cNvSpPr>
            <a:spLocks noGrp="1"/>
          </p:cNvSpPr>
          <p:nvPr>
            <p:ph type="dt" sz="half" idx="14"/>
          </p:nvPr>
        </p:nvSpPr>
        <p:spPr>
          <a:xfrm>
            <a:off x="0" y="4869657"/>
            <a:ext cx="1066800" cy="273844"/>
          </a:xfrm>
        </p:spPr>
        <p:txBody>
          <a:bodyPr/>
          <a:lstStyle>
            <a:lvl1pPr>
              <a:defRPr baseline="0" smtClean="0">
                <a:solidFill>
                  <a:schemeClr val="bg1"/>
                </a:solidFill>
              </a:defRPr>
            </a:lvl1pPr>
          </a:lstStyle>
          <a:p>
            <a:pPr>
              <a:defRPr/>
            </a:pPr>
            <a:endParaRPr lang="en-US"/>
          </a:p>
        </p:txBody>
      </p:sp>
      <p:sp>
        <p:nvSpPr>
          <p:cNvPr id="8" name="Footer Placeholder 7"/>
          <p:cNvSpPr>
            <a:spLocks noGrp="1"/>
          </p:cNvSpPr>
          <p:nvPr>
            <p:ph type="ftr" sz="quarter" idx="15"/>
          </p:nvPr>
        </p:nvSpPr>
        <p:spPr>
          <a:xfrm>
            <a:off x="4572000" y="4869657"/>
            <a:ext cx="3505200" cy="273844"/>
          </a:xfrm>
        </p:spPr>
        <p:txBody>
          <a:bodyPr/>
          <a:lstStyle>
            <a:lvl1pPr algn="l">
              <a:defRPr baseline="0" smtClean="0">
                <a:solidFill>
                  <a:schemeClr val="bg1"/>
                </a:solidFill>
              </a:defRPr>
            </a:lvl1pPr>
          </a:lstStyle>
          <a:p>
            <a:pPr>
              <a:defRPr/>
            </a:pPr>
            <a:r>
              <a:rPr lang="en-US"/>
              <a:t>hello</a:t>
            </a:r>
          </a:p>
        </p:txBody>
      </p:sp>
      <p:sp>
        <p:nvSpPr>
          <p:cNvPr id="9" name="Slide Number Placeholder 8"/>
          <p:cNvSpPr>
            <a:spLocks noGrp="1"/>
          </p:cNvSpPr>
          <p:nvPr>
            <p:ph type="sldNum" sz="quarter" idx="16"/>
          </p:nvPr>
        </p:nvSpPr>
        <p:spPr>
          <a:xfrm>
            <a:off x="8077200" y="4869657"/>
            <a:ext cx="1066800" cy="273844"/>
          </a:xfrm>
        </p:spPr>
        <p:txBody>
          <a:bodyPr/>
          <a:lstStyle>
            <a:lvl1pPr>
              <a:defRPr baseline="0" smtClean="0">
                <a:solidFill>
                  <a:schemeClr val="bg1"/>
                </a:solidFill>
              </a:defRPr>
            </a:lvl1pPr>
          </a:lstStyle>
          <a:p>
            <a:pPr>
              <a:defRPr/>
            </a:pPr>
            <a:fld id="{0F8ABFDA-DAF0-4496-8136-3108F5781C5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p:nvSpPr>
        <p:spPr>
          <a:xfrm>
            <a:off x="4572000" y="4857750"/>
            <a:ext cx="4572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4" name="Rectangle 3"/>
          <p:cNvSpPr/>
          <p:nvPr/>
        </p:nvSpPr>
        <p:spPr>
          <a:xfrm>
            <a:off x="0" y="4857750"/>
            <a:ext cx="4572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10" name="Text Placeholder 10"/>
          <p:cNvSpPr>
            <a:spLocks noGrp="1"/>
          </p:cNvSpPr>
          <p:nvPr>
            <p:ph type="body" sz="quarter" idx="13"/>
          </p:nvPr>
        </p:nvSpPr>
        <p:spPr>
          <a:xfrm>
            <a:off x="1066800" y="4857750"/>
            <a:ext cx="3505200" cy="285750"/>
          </a:xfrm>
        </p:spPr>
        <p:txBody>
          <a:bodyPr anchor="ctr">
            <a:normAutofit/>
          </a:bodyPr>
          <a:lstStyle>
            <a:lvl1pPr algn="r">
              <a:buNone/>
              <a:defRPr lang="en-US" sz="1200" kern="1200" baseline="0" dirty="0">
                <a:solidFill>
                  <a:schemeClr val="bg1"/>
                </a:solidFill>
                <a:latin typeface="+mn-lt"/>
                <a:ea typeface="+mn-ea"/>
                <a:cs typeface="+mn-cs"/>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Click to edit Master text styles</a:t>
            </a:r>
          </a:p>
        </p:txBody>
      </p:sp>
      <p:sp>
        <p:nvSpPr>
          <p:cNvPr id="5" name="Date Placeholder 6"/>
          <p:cNvSpPr>
            <a:spLocks noGrp="1"/>
          </p:cNvSpPr>
          <p:nvPr>
            <p:ph type="dt" sz="half" idx="14"/>
          </p:nvPr>
        </p:nvSpPr>
        <p:spPr>
          <a:xfrm>
            <a:off x="0" y="4869657"/>
            <a:ext cx="1066800" cy="273844"/>
          </a:xfrm>
        </p:spPr>
        <p:txBody>
          <a:bodyPr/>
          <a:lstStyle>
            <a:lvl1pPr>
              <a:defRPr baseline="0" smtClean="0">
                <a:solidFill>
                  <a:schemeClr val="bg1"/>
                </a:solidFill>
              </a:defRPr>
            </a:lvl1pPr>
          </a:lstStyle>
          <a:p>
            <a:pPr>
              <a:defRPr/>
            </a:pPr>
            <a:endParaRPr lang="en-US"/>
          </a:p>
        </p:txBody>
      </p:sp>
      <p:sp>
        <p:nvSpPr>
          <p:cNvPr id="6" name="Footer Placeholder 7"/>
          <p:cNvSpPr>
            <a:spLocks noGrp="1"/>
          </p:cNvSpPr>
          <p:nvPr>
            <p:ph type="ftr" sz="quarter" idx="15"/>
          </p:nvPr>
        </p:nvSpPr>
        <p:spPr>
          <a:xfrm>
            <a:off x="4572000" y="4869657"/>
            <a:ext cx="3505200" cy="273844"/>
          </a:xfrm>
        </p:spPr>
        <p:txBody>
          <a:bodyPr/>
          <a:lstStyle>
            <a:lvl1pPr algn="l">
              <a:defRPr baseline="0" smtClean="0">
                <a:solidFill>
                  <a:schemeClr val="bg1"/>
                </a:solidFill>
              </a:defRPr>
            </a:lvl1pPr>
          </a:lstStyle>
          <a:p>
            <a:pPr>
              <a:defRPr/>
            </a:pPr>
            <a:r>
              <a:rPr lang="en-US"/>
              <a:t>hello</a:t>
            </a:r>
          </a:p>
        </p:txBody>
      </p:sp>
      <p:sp>
        <p:nvSpPr>
          <p:cNvPr id="7" name="Slide Number Placeholder 8"/>
          <p:cNvSpPr>
            <a:spLocks noGrp="1"/>
          </p:cNvSpPr>
          <p:nvPr>
            <p:ph type="sldNum" sz="quarter" idx="16"/>
          </p:nvPr>
        </p:nvSpPr>
        <p:spPr>
          <a:xfrm>
            <a:off x="8077200" y="4869657"/>
            <a:ext cx="1066800" cy="273844"/>
          </a:xfrm>
        </p:spPr>
        <p:txBody>
          <a:bodyPr/>
          <a:lstStyle>
            <a:lvl1pPr>
              <a:defRPr baseline="0" smtClean="0">
                <a:solidFill>
                  <a:schemeClr val="bg1"/>
                </a:solidFill>
              </a:defRPr>
            </a:lvl1pPr>
          </a:lstStyle>
          <a:p>
            <a:pPr>
              <a:defRPr/>
            </a:pPr>
            <a:fld id="{E7C05FB1-C35B-4870-BC50-C1BF2D042AF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hello</a:t>
            </a:r>
          </a:p>
        </p:txBody>
      </p:sp>
      <p:sp>
        <p:nvSpPr>
          <p:cNvPr id="7" name="Slide Number Placeholder 5"/>
          <p:cNvSpPr>
            <a:spLocks noGrp="1"/>
          </p:cNvSpPr>
          <p:nvPr>
            <p:ph type="sldNum" sz="quarter" idx="12"/>
          </p:nvPr>
        </p:nvSpPr>
        <p:spPr/>
        <p:txBody>
          <a:bodyPr/>
          <a:lstStyle>
            <a:lvl1pPr>
              <a:defRPr/>
            </a:lvl1pPr>
          </a:lstStyle>
          <a:p>
            <a:pPr>
              <a:defRPr/>
            </a:pPr>
            <a:fld id="{E502A947-F0B9-4AC8-B617-2CA04D39997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hello</a:t>
            </a:r>
          </a:p>
        </p:txBody>
      </p:sp>
      <p:sp>
        <p:nvSpPr>
          <p:cNvPr id="7" name="Slide Number Placeholder 5"/>
          <p:cNvSpPr>
            <a:spLocks noGrp="1"/>
          </p:cNvSpPr>
          <p:nvPr>
            <p:ph type="sldNum" sz="quarter" idx="12"/>
          </p:nvPr>
        </p:nvSpPr>
        <p:spPr/>
        <p:txBody>
          <a:bodyPr/>
          <a:lstStyle>
            <a:lvl1pPr>
              <a:defRPr/>
            </a:lvl1pPr>
          </a:lstStyle>
          <a:p>
            <a:pPr>
              <a:defRPr/>
            </a:pPr>
            <a:fld id="{8DC05516-340B-459A-81CA-6701DA508FD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r>
              <a:rPr lang="en-US"/>
              <a:t>hello</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6D6CB6DE-1033-4C2C-8280-139BC16F7CB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66" r:id="rId3"/>
    <p:sldLayoutId id="2147483673" r:id="rId4"/>
    <p:sldLayoutId id="2147483674" r:id="rId5"/>
    <p:sldLayoutId id="2147483675" r:id="rId6"/>
    <p:sldLayoutId id="2147483676" r:id="rId7"/>
    <p:sldLayoutId id="2147483667" r:id="rId8"/>
    <p:sldLayoutId id="2147483668" r:id="rId9"/>
    <p:sldLayoutId id="2147483669" r:id="rId10"/>
    <p:sldLayoutId id="2147483670" r:id="rId11"/>
    <p:sldLayoutId id="2147483677" r:id="rId12"/>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E970B6-5E33-C302-FF4A-AF7FACCA6C11}"/>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1A4B1AC3-05C1-F305-66C3-B6A06C7B3D91}"/>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C5079D84-D42A-106B-D6B2-1D61C43D658C}"/>
              </a:ext>
            </a:extLst>
          </p:cNvPr>
          <p:cNvPicPr>
            <a:picLocks noChangeAspect="1"/>
          </p:cNvPicPr>
          <p:nvPr/>
        </p:nvPicPr>
        <p:blipFill rotWithShape="1">
          <a:blip r:embed="rId2"/>
          <a:srcRect l="10000" t="7037" b="3793"/>
          <a:stretch/>
        </p:blipFill>
        <p:spPr>
          <a:xfrm>
            <a:off x="0" y="7760"/>
            <a:ext cx="9143999" cy="5135739"/>
          </a:xfrm>
          <a:prstGeom prst="rect">
            <a:avLst/>
          </a:prstGeom>
        </p:spPr>
      </p:pic>
    </p:spTree>
    <p:extLst>
      <p:ext uri="{BB962C8B-B14F-4D97-AF65-F5344CB8AC3E}">
        <p14:creationId xmlns:p14="http://schemas.microsoft.com/office/powerpoint/2010/main" val="1649958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54F0F-07DE-554E-B6D1-5C3F1F904644}"/>
              </a:ext>
            </a:extLst>
          </p:cNvPr>
          <p:cNvPicPr>
            <a:picLocks noChangeAspect="1"/>
          </p:cNvPicPr>
          <p:nvPr/>
        </p:nvPicPr>
        <p:blipFill>
          <a:blip r:embed="rId3">
            <a:alphaModFix amt="8000"/>
          </a:blip>
          <a:stretch>
            <a:fillRect/>
          </a:stretch>
        </p:blipFill>
        <p:spPr>
          <a:xfrm>
            <a:off x="0" y="0"/>
            <a:ext cx="9143999" cy="5143500"/>
          </a:xfrm>
          <a:prstGeom prst="rect">
            <a:avLst/>
          </a:prstGeom>
          <a:effectLst>
            <a:reflection stA="0" endPos="65000" dist="50800" dir="5400000" sy="-100000" algn="bl" rotWithShape="0"/>
          </a:effectLst>
        </p:spPr>
      </p:pic>
      <p:sp>
        <p:nvSpPr>
          <p:cNvPr id="2" name="Content Placeholder 1">
            <a:extLst>
              <a:ext uri="{FF2B5EF4-FFF2-40B4-BE49-F238E27FC236}">
                <a16:creationId xmlns:a16="http://schemas.microsoft.com/office/drawing/2014/main" id="{85651D85-4C8E-4D1D-9C0F-4397C9B69DDC}"/>
              </a:ext>
            </a:extLst>
          </p:cNvPr>
          <p:cNvSpPr>
            <a:spLocks noGrp="1"/>
          </p:cNvSpPr>
          <p:nvPr>
            <p:ph idx="1"/>
          </p:nvPr>
        </p:nvSpPr>
        <p:spPr>
          <a:xfrm>
            <a:off x="266700" y="742950"/>
            <a:ext cx="8648700" cy="4114800"/>
          </a:xfrm>
        </p:spPr>
        <p:txBody>
          <a:bodyPr/>
          <a:lstStyle/>
          <a:p>
            <a:pPr marL="0" indent="0">
              <a:spcBef>
                <a:spcPts val="600"/>
              </a:spcBef>
              <a:spcAft>
                <a:spcPts val="600"/>
              </a:spcAft>
              <a:buNone/>
            </a:pPr>
            <a:r>
              <a:rPr lang="en-US" dirty="0"/>
              <a:t>We don’t have intelligent machines - we have fast and accurate problem-specific </a:t>
            </a:r>
            <a:r>
              <a:rPr lang="en-US" b="1" dirty="0">
                <a:solidFill>
                  <a:srgbClr val="4C5F27"/>
                </a:solidFill>
              </a:rPr>
              <a:t>prediction machines </a:t>
            </a:r>
          </a:p>
          <a:p>
            <a:pPr marL="0" indent="0">
              <a:spcBef>
                <a:spcPts val="600"/>
              </a:spcBef>
              <a:spcAft>
                <a:spcPts val="600"/>
              </a:spcAft>
              <a:buNone/>
            </a:pPr>
            <a:r>
              <a:rPr lang="en-US" dirty="0"/>
              <a:t>The first wave of (internet) AI was characterized by the spread of </a:t>
            </a:r>
            <a:r>
              <a:rPr lang="en-US" b="1" dirty="0">
                <a:solidFill>
                  <a:srgbClr val="4C5F27"/>
                </a:solidFill>
              </a:rPr>
              <a:t>recommender systems</a:t>
            </a:r>
            <a:endParaRPr lang="en-US" dirty="0"/>
          </a:p>
          <a:p>
            <a:pPr marL="0" indent="0">
              <a:spcBef>
                <a:spcPts val="600"/>
              </a:spcBef>
              <a:spcAft>
                <a:spcPts val="600"/>
              </a:spcAft>
              <a:buNone/>
            </a:pPr>
            <a:r>
              <a:rPr lang="en-US" dirty="0"/>
              <a:t>The second wave of (internet + B2B/C) AI was launched </a:t>
            </a:r>
            <a:r>
              <a:rPr lang="en-US" b="1" dirty="0">
                <a:solidFill>
                  <a:srgbClr val="4C5F27"/>
                </a:solidFill>
              </a:rPr>
              <a:t>by large language models</a:t>
            </a:r>
            <a:r>
              <a:rPr lang="en-US" dirty="0"/>
              <a:t> (LLMs)</a:t>
            </a:r>
          </a:p>
          <a:p>
            <a:pPr marL="0" indent="0">
              <a:spcBef>
                <a:spcPts val="600"/>
              </a:spcBef>
              <a:spcAft>
                <a:spcPts val="600"/>
              </a:spcAft>
              <a:buNone/>
            </a:pPr>
            <a:r>
              <a:rPr lang="en-US" b="1" dirty="0">
                <a:solidFill>
                  <a:srgbClr val="4C5F27"/>
                </a:solidFill>
              </a:rPr>
              <a:t>AI, blockchain, AR/VR and IOT </a:t>
            </a:r>
            <a:r>
              <a:rPr lang="en-US" dirty="0">
                <a:solidFill>
                  <a:srgbClr val="00081A"/>
                </a:solidFill>
              </a:rPr>
              <a:t>are complementing each other to revolutionize the future of work</a:t>
            </a:r>
          </a:p>
          <a:p>
            <a:pPr marL="0" indent="0">
              <a:spcBef>
                <a:spcPts val="600"/>
              </a:spcBef>
              <a:spcAft>
                <a:spcPts val="600"/>
              </a:spcAft>
              <a:buNone/>
            </a:pPr>
            <a:r>
              <a:rPr lang="en-US" dirty="0">
                <a:solidFill>
                  <a:srgbClr val="00081A"/>
                </a:solidFill>
              </a:rPr>
              <a:t>In many industries such as real estate, banking, healthcare or automobile, traditional players will have to </a:t>
            </a:r>
            <a:r>
              <a:rPr lang="en-US" b="1" dirty="0">
                <a:solidFill>
                  <a:srgbClr val="4C5F27"/>
                </a:solidFill>
              </a:rPr>
              <a:t>re-invent themselves through AI at scale </a:t>
            </a:r>
            <a:r>
              <a:rPr lang="en-US" dirty="0">
                <a:solidFill>
                  <a:srgbClr val="00081A"/>
                </a:solidFill>
              </a:rPr>
              <a:t>to remain competitive</a:t>
            </a:r>
          </a:p>
          <a:p>
            <a:pPr marL="0" indent="0">
              <a:spcBef>
                <a:spcPts val="600"/>
              </a:spcBef>
              <a:spcAft>
                <a:spcPts val="600"/>
              </a:spcAft>
              <a:buNone/>
            </a:pPr>
            <a:endParaRPr lang="en-US" dirty="0">
              <a:solidFill>
                <a:srgbClr val="00081A"/>
              </a:solidFill>
            </a:endParaRPr>
          </a:p>
          <a:p>
            <a:pPr marL="0" indent="0">
              <a:spcBef>
                <a:spcPts val="600"/>
              </a:spcBef>
              <a:spcAft>
                <a:spcPts val="600"/>
              </a:spcAft>
              <a:buNone/>
            </a:pPr>
            <a:endParaRPr lang="en-US" dirty="0"/>
          </a:p>
        </p:txBody>
      </p:sp>
      <p:sp>
        <p:nvSpPr>
          <p:cNvPr id="3" name="Title 2">
            <a:extLst>
              <a:ext uri="{FF2B5EF4-FFF2-40B4-BE49-F238E27FC236}">
                <a16:creationId xmlns:a16="http://schemas.microsoft.com/office/drawing/2014/main" id="{6D8DCF77-A583-42B4-B9DA-3450C624B0A2}"/>
              </a:ext>
            </a:extLst>
          </p:cNvPr>
          <p:cNvSpPr>
            <a:spLocks noGrp="1"/>
          </p:cNvSpPr>
          <p:nvPr>
            <p:ph type="title"/>
          </p:nvPr>
        </p:nvSpPr>
        <p:spPr/>
        <p:txBody>
          <a:bodyPr/>
          <a:lstStyle/>
          <a:p>
            <a:r>
              <a:rPr lang="en-US" b="1" dirty="0">
                <a:solidFill>
                  <a:srgbClr val="3A9A98"/>
                </a:solidFill>
              </a:rPr>
              <a:t>AI everywhere</a:t>
            </a:r>
            <a:endParaRPr lang="nl-NL" b="1" dirty="0">
              <a:solidFill>
                <a:srgbClr val="3A9A98"/>
              </a:solidFill>
            </a:endParaRPr>
          </a:p>
        </p:txBody>
      </p:sp>
    </p:spTree>
    <p:extLst>
      <p:ext uri="{BB962C8B-B14F-4D97-AF65-F5344CB8AC3E}">
        <p14:creationId xmlns:p14="http://schemas.microsoft.com/office/powerpoint/2010/main" val="90455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8369FB-9BE8-4272-935E-5D12D06263EA}"/>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83847400-3B58-4562-BF09-E0333B303CF9}"/>
              </a:ext>
            </a:extLst>
          </p:cNvPr>
          <p:cNvSpPr>
            <a:spLocks noGrp="1"/>
          </p:cNvSpPr>
          <p:nvPr>
            <p:ph type="title"/>
          </p:nvPr>
        </p:nvSpPr>
        <p:spPr/>
        <p:txBody>
          <a:bodyPr/>
          <a:lstStyle/>
          <a:p>
            <a:endParaRPr lang="nl-NL"/>
          </a:p>
        </p:txBody>
      </p:sp>
      <p:pic>
        <p:nvPicPr>
          <p:cNvPr id="4098" name="Picture 2">
            <a:extLst>
              <a:ext uri="{FF2B5EF4-FFF2-40B4-BE49-F238E27FC236}">
                <a16:creationId xmlns:a16="http://schemas.microsoft.com/office/drawing/2014/main" id="{75788B9F-5E5C-41A8-9B5B-DC9E723E8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0"/>
            <a:ext cx="76581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2DAD8F6-FD11-492A-9C27-A647633A3D3E}"/>
              </a:ext>
            </a:extLst>
          </p:cNvPr>
          <p:cNvSpPr/>
          <p:nvPr/>
        </p:nvSpPr>
        <p:spPr>
          <a:xfrm rot="10800000">
            <a:off x="7086600" y="4804499"/>
            <a:ext cx="1548642" cy="263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xtBox 3">
            <a:extLst>
              <a:ext uri="{FF2B5EF4-FFF2-40B4-BE49-F238E27FC236}">
                <a16:creationId xmlns:a16="http://schemas.microsoft.com/office/drawing/2014/main" id="{31D80492-8C38-7C79-1B27-C7AF1E492207}"/>
              </a:ext>
            </a:extLst>
          </p:cNvPr>
          <p:cNvSpPr txBox="1"/>
          <p:nvPr/>
        </p:nvSpPr>
        <p:spPr>
          <a:xfrm>
            <a:off x="6400801" y="4717158"/>
            <a:ext cx="2286000" cy="246221"/>
          </a:xfrm>
          <a:prstGeom prst="rect">
            <a:avLst/>
          </a:prstGeom>
          <a:noFill/>
        </p:spPr>
        <p:txBody>
          <a:bodyPr wrap="square">
            <a:spAutoFit/>
          </a:bodyPr>
          <a:lstStyle/>
          <a:p>
            <a:r>
              <a:rPr lang="nl-NL" sz="1000" b="1" dirty="0"/>
              <a:t>Source: </a:t>
            </a:r>
            <a:r>
              <a:rPr lang="nl-NL" sz="1000" b="1" dirty="0" err="1"/>
              <a:t>OneRagtime</a:t>
            </a:r>
            <a:r>
              <a:rPr lang="nl-NL" sz="1000" b="1" dirty="0"/>
              <a:t> VC platform</a:t>
            </a:r>
          </a:p>
        </p:txBody>
      </p:sp>
      <p:pic>
        <p:nvPicPr>
          <p:cNvPr id="5" name="Picture 4">
            <a:extLst>
              <a:ext uri="{FF2B5EF4-FFF2-40B4-BE49-F238E27FC236}">
                <a16:creationId xmlns:a16="http://schemas.microsoft.com/office/drawing/2014/main" id="{E4A98676-A085-A39D-29EB-75CE3987CDB4}"/>
              </a:ext>
            </a:extLst>
          </p:cNvPr>
          <p:cNvPicPr>
            <a:picLocks noChangeAspect="1"/>
          </p:cNvPicPr>
          <p:nvPr/>
        </p:nvPicPr>
        <p:blipFill>
          <a:blip r:embed="rId4">
            <a:alphaModFix amt="8000"/>
          </a:blip>
          <a:stretch>
            <a:fillRect/>
          </a:stretch>
        </p:blipFill>
        <p:spPr>
          <a:xfrm>
            <a:off x="0" y="0"/>
            <a:ext cx="9143999" cy="5143500"/>
          </a:xfrm>
          <a:prstGeom prst="rect">
            <a:avLst/>
          </a:prstGeom>
          <a:effectLst>
            <a:reflection stA="0" endPos="65000" dist="50800" dir="5400000" sy="-100000" algn="bl" rotWithShape="0"/>
          </a:effectLst>
        </p:spPr>
      </p:pic>
    </p:spTree>
    <p:extLst>
      <p:ext uri="{BB962C8B-B14F-4D97-AF65-F5344CB8AC3E}">
        <p14:creationId xmlns:p14="http://schemas.microsoft.com/office/powerpoint/2010/main" val="3049755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FF4EDE-7869-E7FA-AD8A-CD3C737852B0}"/>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C744DE64-A562-8E7E-2A95-3E678ADEB4B6}"/>
              </a:ext>
            </a:extLst>
          </p:cNvPr>
          <p:cNvSpPr>
            <a:spLocks noGrp="1"/>
          </p:cNvSpPr>
          <p:nvPr>
            <p:ph type="title"/>
          </p:nvPr>
        </p:nvSpPr>
        <p:spPr/>
        <p:txBody>
          <a:bodyPr/>
          <a:lstStyle/>
          <a:p>
            <a:endParaRPr lang="nl-NL"/>
          </a:p>
        </p:txBody>
      </p:sp>
      <p:sp>
        <p:nvSpPr>
          <p:cNvPr id="4" name="AutoShape 2" descr="Photo of a digital world map illuminated on a large screen. The countries of the US and China are brightly highlighted and connected by powerful beams of light, representing their dominance in AI. Surrounding the map are icons of robots, neural networks, and chips, symbolizing advancements in AI technology. Between the two countries, a balance scale is depicted, indicating their competitive edge and equilibrium in the AI domain.">
            <a:extLst>
              <a:ext uri="{FF2B5EF4-FFF2-40B4-BE49-F238E27FC236}">
                <a16:creationId xmlns:a16="http://schemas.microsoft.com/office/drawing/2014/main" id="{AC8CC599-5B29-F64F-4823-0AE75BC8BAF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 name="Picture 5">
            <a:extLst>
              <a:ext uri="{FF2B5EF4-FFF2-40B4-BE49-F238E27FC236}">
                <a16:creationId xmlns:a16="http://schemas.microsoft.com/office/drawing/2014/main" id="{26A047D5-3F76-9E65-BDEA-B6003017EE13}"/>
              </a:ext>
            </a:extLst>
          </p:cNvPr>
          <p:cNvPicPr>
            <a:picLocks noChangeAspect="1"/>
          </p:cNvPicPr>
          <p:nvPr/>
        </p:nvPicPr>
        <p:blipFill>
          <a:blip r:embed="rId2"/>
          <a:stretch>
            <a:fillRect/>
          </a:stretch>
        </p:blipFill>
        <p:spPr>
          <a:xfrm>
            <a:off x="0" y="0"/>
            <a:ext cx="9143999" cy="5143500"/>
          </a:xfrm>
          <a:prstGeom prst="rect">
            <a:avLst/>
          </a:prstGeom>
        </p:spPr>
      </p:pic>
      <p:sp>
        <p:nvSpPr>
          <p:cNvPr id="8" name="TextBox 7">
            <a:extLst>
              <a:ext uri="{FF2B5EF4-FFF2-40B4-BE49-F238E27FC236}">
                <a16:creationId xmlns:a16="http://schemas.microsoft.com/office/drawing/2014/main" id="{7B7EEB54-BE6F-7B93-5BB6-D2BF1945B582}"/>
              </a:ext>
            </a:extLst>
          </p:cNvPr>
          <p:cNvSpPr txBox="1"/>
          <p:nvPr/>
        </p:nvSpPr>
        <p:spPr>
          <a:xfrm>
            <a:off x="87924" y="1480939"/>
            <a:ext cx="2133600" cy="954107"/>
          </a:xfrm>
          <a:prstGeom prst="rect">
            <a:avLst/>
          </a:prstGeom>
          <a:noFill/>
        </p:spPr>
        <p:txBody>
          <a:bodyPr wrap="square">
            <a:spAutoFit/>
          </a:bodyPr>
          <a:lstStyle/>
          <a:p>
            <a:pPr algn="ctr"/>
            <a:r>
              <a:rPr lang="en-US" sz="2800" b="1" dirty="0">
                <a:solidFill>
                  <a:schemeClr val="bg1"/>
                </a:solidFill>
              </a:rPr>
              <a:t>United States</a:t>
            </a:r>
            <a:endParaRPr lang="nl-NL" sz="2800" dirty="0">
              <a:solidFill>
                <a:schemeClr val="bg1"/>
              </a:solidFill>
            </a:endParaRPr>
          </a:p>
        </p:txBody>
      </p:sp>
      <p:sp>
        <p:nvSpPr>
          <p:cNvPr id="9" name="TextBox 8">
            <a:extLst>
              <a:ext uri="{FF2B5EF4-FFF2-40B4-BE49-F238E27FC236}">
                <a16:creationId xmlns:a16="http://schemas.microsoft.com/office/drawing/2014/main" id="{CC6783AD-D6F3-5DA2-DFEB-AF9955A514F8}"/>
              </a:ext>
            </a:extLst>
          </p:cNvPr>
          <p:cNvSpPr txBox="1"/>
          <p:nvPr/>
        </p:nvSpPr>
        <p:spPr>
          <a:xfrm>
            <a:off x="6810520" y="1696382"/>
            <a:ext cx="2286000" cy="523220"/>
          </a:xfrm>
          <a:prstGeom prst="rect">
            <a:avLst/>
          </a:prstGeom>
          <a:noFill/>
        </p:spPr>
        <p:txBody>
          <a:bodyPr wrap="square">
            <a:spAutoFit/>
          </a:bodyPr>
          <a:lstStyle/>
          <a:p>
            <a:pPr algn="ctr"/>
            <a:r>
              <a:rPr lang="en-US" sz="2800" b="1" dirty="0">
                <a:solidFill>
                  <a:schemeClr val="bg1"/>
                </a:solidFill>
              </a:rPr>
              <a:t>China</a:t>
            </a:r>
            <a:endParaRPr lang="nl-NL" sz="2800" dirty="0">
              <a:solidFill>
                <a:schemeClr val="bg1"/>
              </a:solidFill>
            </a:endParaRPr>
          </a:p>
        </p:txBody>
      </p:sp>
      <p:sp>
        <p:nvSpPr>
          <p:cNvPr id="10" name="Rectangle 9">
            <a:extLst>
              <a:ext uri="{FF2B5EF4-FFF2-40B4-BE49-F238E27FC236}">
                <a16:creationId xmlns:a16="http://schemas.microsoft.com/office/drawing/2014/main" id="{D522B2C4-AD38-6E08-38C2-0D066AA2B7C2}"/>
              </a:ext>
            </a:extLst>
          </p:cNvPr>
          <p:cNvSpPr/>
          <p:nvPr/>
        </p:nvSpPr>
        <p:spPr>
          <a:xfrm>
            <a:off x="533400" y="1504950"/>
            <a:ext cx="1295400" cy="914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0">
            <a:extLst>
              <a:ext uri="{FF2B5EF4-FFF2-40B4-BE49-F238E27FC236}">
                <a16:creationId xmlns:a16="http://schemas.microsoft.com/office/drawing/2014/main" id="{62CAE2F2-E5EB-0251-105E-C5B6E9526EFF}"/>
              </a:ext>
            </a:extLst>
          </p:cNvPr>
          <p:cNvSpPr/>
          <p:nvPr/>
        </p:nvSpPr>
        <p:spPr>
          <a:xfrm>
            <a:off x="7345972" y="1520646"/>
            <a:ext cx="1295400" cy="914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15781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D23417-CE8E-CFA8-F672-E629D79B8003}"/>
              </a:ext>
            </a:extLst>
          </p:cNvPr>
          <p:cNvPicPr>
            <a:picLocks noChangeAspect="1"/>
          </p:cNvPicPr>
          <p:nvPr/>
        </p:nvPicPr>
        <p:blipFill>
          <a:blip r:embed="rId2">
            <a:alphaModFix amt="19000"/>
          </a:blip>
          <a:stretch>
            <a:fillRect/>
          </a:stretch>
        </p:blipFill>
        <p:spPr>
          <a:xfrm>
            <a:off x="0" y="0"/>
            <a:ext cx="9143999" cy="5143500"/>
          </a:xfrm>
          <a:prstGeom prst="rect">
            <a:avLst/>
          </a:prstGeom>
        </p:spPr>
      </p:pic>
      <p:sp>
        <p:nvSpPr>
          <p:cNvPr id="3" name="Title 2">
            <a:extLst>
              <a:ext uri="{FF2B5EF4-FFF2-40B4-BE49-F238E27FC236}">
                <a16:creationId xmlns:a16="http://schemas.microsoft.com/office/drawing/2014/main" id="{EFED67B6-5DAC-D263-6C7F-B649CE0F8EE7}"/>
              </a:ext>
            </a:extLst>
          </p:cNvPr>
          <p:cNvSpPr>
            <a:spLocks noGrp="1"/>
          </p:cNvSpPr>
          <p:nvPr>
            <p:ph type="title"/>
          </p:nvPr>
        </p:nvSpPr>
        <p:spPr/>
        <p:txBody>
          <a:bodyPr/>
          <a:lstStyle/>
          <a:p>
            <a:r>
              <a:rPr lang="en-US" b="1" dirty="0">
                <a:solidFill>
                  <a:srgbClr val="3A9A98"/>
                </a:solidFill>
              </a:rPr>
              <a:t>Top AI companies (patents)</a:t>
            </a:r>
            <a:endParaRPr lang="nl-NL" b="1" dirty="0">
              <a:solidFill>
                <a:srgbClr val="3A9A98"/>
              </a:solidFill>
            </a:endParaRPr>
          </a:p>
        </p:txBody>
      </p:sp>
      <p:pic>
        <p:nvPicPr>
          <p:cNvPr id="7" name="Picture 6">
            <a:extLst>
              <a:ext uri="{FF2B5EF4-FFF2-40B4-BE49-F238E27FC236}">
                <a16:creationId xmlns:a16="http://schemas.microsoft.com/office/drawing/2014/main" id="{F63CE7DB-6405-3DFA-D018-0EA98C272DC7}"/>
              </a:ext>
            </a:extLst>
          </p:cNvPr>
          <p:cNvPicPr>
            <a:picLocks noChangeAspect="1"/>
          </p:cNvPicPr>
          <p:nvPr/>
        </p:nvPicPr>
        <p:blipFill rotWithShape="1">
          <a:blip r:embed="rId3"/>
          <a:srcRect t="8518" r="3333" b="5556"/>
          <a:stretch/>
        </p:blipFill>
        <p:spPr>
          <a:xfrm>
            <a:off x="38100" y="615534"/>
            <a:ext cx="9067800" cy="4533900"/>
          </a:xfrm>
          <a:prstGeom prst="rect">
            <a:avLst/>
          </a:prstGeom>
        </p:spPr>
      </p:pic>
    </p:spTree>
    <p:extLst>
      <p:ext uri="{BB962C8B-B14F-4D97-AF65-F5344CB8AC3E}">
        <p14:creationId xmlns:p14="http://schemas.microsoft.com/office/powerpoint/2010/main" val="573164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91A5A78-6AEE-B045-1101-35987C86C0C7}"/>
              </a:ext>
            </a:extLst>
          </p:cNvPr>
          <p:cNvPicPr>
            <a:picLocks noChangeAspect="1"/>
          </p:cNvPicPr>
          <p:nvPr/>
        </p:nvPicPr>
        <p:blipFill>
          <a:blip r:embed="rId2">
            <a:alphaModFix amt="19000"/>
          </a:blip>
          <a:stretch>
            <a:fillRect/>
          </a:stretch>
        </p:blipFill>
        <p:spPr>
          <a:xfrm>
            <a:off x="0" y="0"/>
            <a:ext cx="9143999" cy="5143500"/>
          </a:xfrm>
          <a:prstGeom prst="rect">
            <a:avLst/>
          </a:prstGeom>
        </p:spPr>
      </p:pic>
      <p:sp>
        <p:nvSpPr>
          <p:cNvPr id="2" name="Rectangle 1">
            <a:extLst>
              <a:ext uri="{FF2B5EF4-FFF2-40B4-BE49-F238E27FC236}">
                <a16:creationId xmlns:a16="http://schemas.microsoft.com/office/drawing/2014/main" id="{E96E6853-61B3-4B66-7FAF-ACC03D916BBC}"/>
              </a:ext>
            </a:extLst>
          </p:cNvPr>
          <p:cNvSpPr/>
          <p:nvPr/>
        </p:nvSpPr>
        <p:spPr>
          <a:xfrm>
            <a:off x="0" y="4816267"/>
            <a:ext cx="9144000" cy="436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tle 2">
            <a:extLst>
              <a:ext uri="{FF2B5EF4-FFF2-40B4-BE49-F238E27FC236}">
                <a16:creationId xmlns:a16="http://schemas.microsoft.com/office/drawing/2014/main" id="{6071BF60-8420-2A10-816A-AF59EA0036BA}"/>
              </a:ext>
            </a:extLst>
          </p:cNvPr>
          <p:cNvSpPr>
            <a:spLocks noGrp="1"/>
          </p:cNvSpPr>
          <p:nvPr>
            <p:ph type="title"/>
          </p:nvPr>
        </p:nvSpPr>
        <p:spPr/>
        <p:txBody>
          <a:bodyPr/>
          <a:lstStyle/>
          <a:p>
            <a:r>
              <a:rPr lang="en-US" b="1" dirty="0">
                <a:solidFill>
                  <a:srgbClr val="3A9A98"/>
                </a:solidFill>
              </a:rPr>
              <a:t>Top AI start-ups ($) </a:t>
            </a:r>
            <a:endParaRPr lang="nl-NL" b="1" dirty="0">
              <a:solidFill>
                <a:srgbClr val="3A9A98"/>
              </a:solidFill>
            </a:endParaRPr>
          </a:p>
        </p:txBody>
      </p:sp>
      <p:pic>
        <p:nvPicPr>
          <p:cNvPr id="5" name="Picture 4">
            <a:extLst>
              <a:ext uri="{FF2B5EF4-FFF2-40B4-BE49-F238E27FC236}">
                <a16:creationId xmlns:a16="http://schemas.microsoft.com/office/drawing/2014/main" id="{98E8A394-FEC3-0A35-6D70-FA4A67A0AF5A}"/>
              </a:ext>
            </a:extLst>
          </p:cNvPr>
          <p:cNvPicPr>
            <a:picLocks noChangeAspect="1"/>
          </p:cNvPicPr>
          <p:nvPr/>
        </p:nvPicPr>
        <p:blipFill rotWithShape="1">
          <a:blip r:embed="rId3"/>
          <a:srcRect t="8519" r="4167" b="4074"/>
          <a:stretch/>
        </p:blipFill>
        <p:spPr>
          <a:xfrm>
            <a:off x="457199" y="603038"/>
            <a:ext cx="8229601" cy="4222143"/>
          </a:xfrm>
          <a:prstGeom prst="rect">
            <a:avLst/>
          </a:prstGeom>
        </p:spPr>
      </p:pic>
      <p:sp>
        <p:nvSpPr>
          <p:cNvPr id="6" name="Rectangle 5">
            <a:extLst>
              <a:ext uri="{FF2B5EF4-FFF2-40B4-BE49-F238E27FC236}">
                <a16:creationId xmlns:a16="http://schemas.microsoft.com/office/drawing/2014/main" id="{C95DDDA3-13C2-D243-E0D1-080F3E5D749E}"/>
              </a:ext>
            </a:extLst>
          </p:cNvPr>
          <p:cNvSpPr/>
          <p:nvPr/>
        </p:nvSpPr>
        <p:spPr>
          <a:xfrm>
            <a:off x="0" y="4798389"/>
            <a:ext cx="9144000" cy="2184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9">
            <a:extLst>
              <a:ext uri="{FF2B5EF4-FFF2-40B4-BE49-F238E27FC236}">
                <a16:creationId xmlns:a16="http://schemas.microsoft.com/office/drawing/2014/main" id="{89BD617F-CCB0-0198-A3E3-50CF9E57F2FD}"/>
              </a:ext>
            </a:extLst>
          </p:cNvPr>
          <p:cNvPicPr>
            <a:picLocks noChangeAspect="1"/>
          </p:cNvPicPr>
          <p:nvPr/>
        </p:nvPicPr>
        <p:blipFill rotWithShape="1">
          <a:blip r:embed="rId4"/>
          <a:srcRect t="41242" r="23891" b="41485"/>
          <a:stretch/>
        </p:blipFill>
        <p:spPr>
          <a:xfrm>
            <a:off x="6995255" y="4823273"/>
            <a:ext cx="953443" cy="261190"/>
          </a:xfrm>
          <a:prstGeom prst="rect">
            <a:avLst/>
          </a:prstGeom>
        </p:spPr>
      </p:pic>
      <p:pic>
        <p:nvPicPr>
          <p:cNvPr id="11" name="Picture 10">
            <a:extLst>
              <a:ext uri="{FF2B5EF4-FFF2-40B4-BE49-F238E27FC236}">
                <a16:creationId xmlns:a16="http://schemas.microsoft.com/office/drawing/2014/main" id="{BE5AECCE-D551-9E1A-D60E-8A8F80B1ED88}"/>
              </a:ext>
            </a:extLst>
          </p:cNvPr>
          <p:cNvPicPr>
            <a:picLocks noChangeAspect="1"/>
          </p:cNvPicPr>
          <p:nvPr/>
        </p:nvPicPr>
        <p:blipFill rotWithShape="1">
          <a:blip r:embed="rId4"/>
          <a:srcRect b="82340"/>
          <a:stretch/>
        </p:blipFill>
        <p:spPr>
          <a:xfrm>
            <a:off x="1371600" y="4834570"/>
            <a:ext cx="1252723" cy="267053"/>
          </a:xfrm>
          <a:prstGeom prst="rect">
            <a:avLst/>
          </a:prstGeom>
        </p:spPr>
      </p:pic>
      <p:pic>
        <p:nvPicPr>
          <p:cNvPr id="12" name="Picture 11">
            <a:extLst>
              <a:ext uri="{FF2B5EF4-FFF2-40B4-BE49-F238E27FC236}">
                <a16:creationId xmlns:a16="http://schemas.microsoft.com/office/drawing/2014/main" id="{025431CB-CCFF-8F38-5602-F643F7E8FFDB}"/>
              </a:ext>
            </a:extLst>
          </p:cNvPr>
          <p:cNvPicPr>
            <a:picLocks noChangeAspect="1"/>
          </p:cNvPicPr>
          <p:nvPr/>
        </p:nvPicPr>
        <p:blipFill rotWithShape="1">
          <a:blip r:embed="rId4"/>
          <a:srcRect t="21192" b="61148"/>
          <a:stretch/>
        </p:blipFill>
        <p:spPr>
          <a:xfrm>
            <a:off x="3042691" y="4840853"/>
            <a:ext cx="1252723" cy="267053"/>
          </a:xfrm>
          <a:prstGeom prst="rect">
            <a:avLst/>
          </a:prstGeom>
        </p:spPr>
      </p:pic>
      <p:pic>
        <p:nvPicPr>
          <p:cNvPr id="13" name="Picture 12">
            <a:extLst>
              <a:ext uri="{FF2B5EF4-FFF2-40B4-BE49-F238E27FC236}">
                <a16:creationId xmlns:a16="http://schemas.microsoft.com/office/drawing/2014/main" id="{A8908C0A-E6C8-319D-B017-21801A3FB28C}"/>
              </a:ext>
            </a:extLst>
          </p:cNvPr>
          <p:cNvPicPr>
            <a:picLocks noChangeAspect="1"/>
          </p:cNvPicPr>
          <p:nvPr/>
        </p:nvPicPr>
        <p:blipFill rotWithShape="1">
          <a:blip r:embed="rId4"/>
          <a:srcRect t="60044" b="22296"/>
          <a:stretch/>
        </p:blipFill>
        <p:spPr>
          <a:xfrm>
            <a:off x="4296234" y="4816267"/>
            <a:ext cx="1252723" cy="267053"/>
          </a:xfrm>
          <a:prstGeom prst="rect">
            <a:avLst/>
          </a:prstGeom>
        </p:spPr>
      </p:pic>
      <p:pic>
        <p:nvPicPr>
          <p:cNvPr id="14" name="Picture 13">
            <a:extLst>
              <a:ext uri="{FF2B5EF4-FFF2-40B4-BE49-F238E27FC236}">
                <a16:creationId xmlns:a16="http://schemas.microsoft.com/office/drawing/2014/main" id="{8DA28316-44DE-6D13-B485-4EC6F3F2D5A8}"/>
              </a:ext>
            </a:extLst>
          </p:cNvPr>
          <p:cNvPicPr>
            <a:picLocks noChangeAspect="1"/>
          </p:cNvPicPr>
          <p:nvPr/>
        </p:nvPicPr>
        <p:blipFill rotWithShape="1">
          <a:blip r:embed="rId4"/>
          <a:srcRect t="82119"/>
          <a:stretch/>
        </p:blipFill>
        <p:spPr>
          <a:xfrm>
            <a:off x="5644924" y="4831232"/>
            <a:ext cx="1252723" cy="270391"/>
          </a:xfrm>
          <a:prstGeom prst="rect">
            <a:avLst/>
          </a:prstGeom>
        </p:spPr>
      </p:pic>
    </p:spTree>
    <p:extLst>
      <p:ext uri="{BB962C8B-B14F-4D97-AF65-F5344CB8AC3E}">
        <p14:creationId xmlns:p14="http://schemas.microsoft.com/office/powerpoint/2010/main" val="2098868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91C349-4B92-4139-A559-BC0239E66F86}"/>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AF23DEB0-5E13-4F39-802D-5B4B5E6FB38D}"/>
              </a:ext>
            </a:extLst>
          </p:cNvPr>
          <p:cNvSpPr>
            <a:spLocks noGrp="1"/>
          </p:cNvSpPr>
          <p:nvPr>
            <p:ph type="title"/>
          </p:nvPr>
        </p:nvSpPr>
        <p:spPr>
          <a:xfrm>
            <a:off x="0" y="0"/>
            <a:ext cx="9144000" cy="571500"/>
          </a:xfrm>
        </p:spPr>
        <p:txBody>
          <a:bodyPr/>
          <a:lstStyle/>
          <a:p>
            <a:r>
              <a:rPr lang="en-US" sz="2600" b="1" dirty="0">
                <a:solidFill>
                  <a:srgbClr val="3A9A98"/>
                </a:solidFill>
              </a:rPr>
              <a:t>US knowledge space prior to the AI revolution</a:t>
            </a:r>
            <a:endParaRPr lang="nl-NL" sz="2600" b="1" dirty="0">
              <a:solidFill>
                <a:srgbClr val="3A9A98"/>
              </a:solidFill>
            </a:endParaRPr>
          </a:p>
        </p:txBody>
      </p:sp>
      <p:pic>
        <p:nvPicPr>
          <p:cNvPr id="5" name="Picture 4">
            <a:extLst>
              <a:ext uri="{FF2B5EF4-FFF2-40B4-BE49-F238E27FC236}">
                <a16:creationId xmlns:a16="http://schemas.microsoft.com/office/drawing/2014/main" id="{532AA479-F29A-4A24-B9BE-AEF90F79B25A}"/>
              </a:ext>
            </a:extLst>
          </p:cNvPr>
          <p:cNvPicPr>
            <a:picLocks noChangeAspect="1"/>
          </p:cNvPicPr>
          <p:nvPr/>
        </p:nvPicPr>
        <p:blipFill rotWithShape="1">
          <a:blip r:embed="rId2"/>
          <a:srcRect l="2500" t="10000" b="5555"/>
          <a:stretch/>
        </p:blipFill>
        <p:spPr>
          <a:xfrm>
            <a:off x="228600" y="514350"/>
            <a:ext cx="8915400" cy="4343400"/>
          </a:xfrm>
          <a:prstGeom prst="rect">
            <a:avLst/>
          </a:prstGeom>
        </p:spPr>
      </p:pic>
      <p:pic>
        <p:nvPicPr>
          <p:cNvPr id="6" name="Picture 5">
            <a:extLst>
              <a:ext uri="{FF2B5EF4-FFF2-40B4-BE49-F238E27FC236}">
                <a16:creationId xmlns:a16="http://schemas.microsoft.com/office/drawing/2014/main" id="{0E2EF3CB-4AA5-9F0A-C86E-B27158877624}"/>
              </a:ext>
            </a:extLst>
          </p:cNvPr>
          <p:cNvPicPr>
            <a:picLocks noChangeAspect="1"/>
          </p:cNvPicPr>
          <p:nvPr/>
        </p:nvPicPr>
        <p:blipFill>
          <a:blip r:embed="rId3">
            <a:alphaModFix amt="19000"/>
          </a:blip>
          <a:stretch>
            <a:fillRect/>
          </a:stretch>
        </p:blipFill>
        <p:spPr>
          <a:xfrm>
            <a:off x="0" y="0"/>
            <a:ext cx="9143999" cy="5143500"/>
          </a:xfrm>
          <a:prstGeom prst="rect">
            <a:avLst/>
          </a:prstGeom>
        </p:spPr>
      </p:pic>
    </p:spTree>
    <p:extLst>
      <p:ext uri="{BB962C8B-B14F-4D97-AF65-F5344CB8AC3E}">
        <p14:creationId xmlns:p14="http://schemas.microsoft.com/office/powerpoint/2010/main" val="1401168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91C349-4B92-4139-A559-BC0239E66F86}"/>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AF23DEB0-5E13-4F39-802D-5B4B5E6FB38D}"/>
              </a:ext>
            </a:extLst>
          </p:cNvPr>
          <p:cNvSpPr>
            <a:spLocks noGrp="1"/>
          </p:cNvSpPr>
          <p:nvPr>
            <p:ph type="title"/>
          </p:nvPr>
        </p:nvSpPr>
        <p:spPr>
          <a:xfrm>
            <a:off x="0" y="0"/>
            <a:ext cx="9144000" cy="571500"/>
          </a:xfrm>
        </p:spPr>
        <p:txBody>
          <a:bodyPr/>
          <a:lstStyle/>
          <a:p>
            <a:r>
              <a:rPr lang="en-US" sz="2600" b="1" dirty="0">
                <a:solidFill>
                  <a:srgbClr val="3A9A98"/>
                </a:solidFill>
              </a:rPr>
              <a:t>EU knowledge space prior to the AI revolution</a:t>
            </a:r>
            <a:endParaRPr lang="nl-NL" sz="2600" b="1" dirty="0">
              <a:solidFill>
                <a:srgbClr val="3A9A98"/>
              </a:solidFill>
            </a:endParaRPr>
          </a:p>
        </p:txBody>
      </p:sp>
      <p:pic>
        <p:nvPicPr>
          <p:cNvPr id="4" name="Picture 3">
            <a:extLst>
              <a:ext uri="{FF2B5EF4-FFF2-40B4-BE49-F238E27FC236}">
                <a16:creationId xmlns:a16="http://schemas.microsoft.com/office/drawing/2014/main" id="{53C30BEB-CAD0-4A41-B755-CC6FCF49C520}"/>
              </a:ext>
            </a:extLst>
          </p:cNvPr>
          <p:cNvPicPr>
            <a:picLocks noChangeAspect="1"/>
          </p:cNvPicPr>
          <p:nvPr/>
        </p:nvPicPr>
        <p:blipFill rotWithShape="1">
          <a:blip r:embed="rId2"/>
          <a:srcRect l="2500" t="10000" b="5555"/>
          <a:stretch/>
        </p:blipFill>
        <p:spPr>
          <a:xfrm>
            <a:off x="228600" y="514350"/>
            <a:ext cx="8915400" cy="4343400"/>
          </a:xfrm>
          <a:prstGeom prst="rect">
            <a:avLst/>
          </a:prstGeom>
        </p:spPr>
      </p:pic>
      <p:pic>
        <p:nvPicPr>
          <p:cNvPr id="6" name="Picture 5">
            <a:extLst>
              <a:ext uri="{FF2B5EF4-FFF2-40B4-BE49-F238E27FC236}">
                <a16:creationId xmlns:a16="http://schemas.microsoft.com/office/drawing/2014/main" id="{FDF5FCC6-5721-4AAA-5A55-73EA662E2E7B}"/>
              </a:ext>
            </a:extLst>
          </p:cNvPr>
          <p:cNvPicPr>
            <a:picLocks noChangeAspect="1"/>
          </p:cNvPicPr>
          <p:nvPr/>
        </p:nvPicPr>
        <p:blipFill>
          <a:blip r:embed="rId3">
            <a:alphaModFix amt="19000"/>
          </a:blip>
          <a:stretch>
            <a:fillRect/>
          </a:stretch>
        </p:blipFill>
        <p:spPr>
          <a:xfrm>
            <a:off x="0" y="0"/>
            <a:ext cx="9143999" cy="5143500"/>
          </a:xfrm>
          <a:prstGeom prst="rect">
            <a:avLst/>
          </a:prstGeom>
        </p:spPr>
      </p:pic>
    </p:spTree>
    <p:extLst>
      <p:ext uri="{BB962C8B-B14F-4D97-AF65-F5344CB8AC3E}">
        <p14:creationId xmlns:p14="http://schemas.microsoft.com/office/powerpoint/2010/main" val="1395058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3A71A2-F40B-5F9D-AF00-ACD9D5B4A0C3}"/>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26A23836-0725-4AF2-9A2E-0ECBADB2985D}"/>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D7234526-6FFD-8BE4-20D6-230C239ACC95}"/>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4021353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D72723D-16CE-3AD4-9215-06F996227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42949"/>
            <a:ext cx="7162800" cy="4148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a:extLst>
              <a:ext uri="{FF2B5EF4-FFF2-40B4-BE49-F238E27FC236}">
                <a16:creationId xmlns:a16="http://schemas.microsoft.com/office/drawing/2014/main" id="{2A9CAC48-9EE9-6D47-303F-EEAD5BE37526}"/>
              </a:ext>
            </a:extLst>
          </p:cNvPr>
          <p:cNvSpPr>
            <a:spLocks noGrp="1"/>
          </p:cNvSpPr>
          <p:nvPr>
            <p:ph type="title"/>
          </p:nvPr>
        </p:nvSpPr>
        <p:spPr>
          <a:xfrm>
            <a:off x="0" y="171449"/>
            <a:ext cx="8915400" cy="571500"/>
          </a:xfrm>
        </p:spPr>
        <p:txBody>
          <a:bodyPr/>
          <a:lstStyle/>
          <a:p>
            <a:r>
              <a:rPr lang="en-US" b="1" dirty="0">
                <a:solidFill>
                  <a:srgbClr val="3A9A98"/>
                </a:solidFill>
              </a:rPr>
              <a:t>AI production is concentrated but AI adoption is globally distributed</a:t>
            </a:r>
            <a:endParaRPr lang="nl-NL" b="1" dirty="0">
              <a:solidFill>
                <a:srgbClr val="3A9A98"/>
              </a:solidFill>
            </a:endParaRPr>
          </a:p>
        </p:txBody>
      </p:sp>
      <p:sp>
        <p:nvSpPr>
          <p:cNvPr id="5" name="Rectangle 4">
            <a:extLst>
              <a:ext uri="{FF2B5EF4-FFF2-40B4-BE49-F238E27FC236}">
                <a16:creationId xmlns:a16="http://schemas.microsoft.com/office/drawing/2014/main" id="{C29AFD46-692D-C6C6-F0C3-22D5894BA009}"/>
              </a:ext>
            </a:extLst>
          </p:cNvPr>
          <p:cNvSpPr/>
          <p:nvPr/>
        </p:nvSpPr>
        <p:spPr>
          <a:xfrm>
            <a:off x="5257800" y="4752697"/>
            <a:ext cx="3581400" cy="276999"/>
          </a:xfrm>
          <a:prstGeom prst="rect">
            <a:avLst/>
          </a:prstGeom>
        </p:spPr>
        <p:txBody>
          <a:bodyPr wrap="square">
            <a:spAutoFit/>
          </a:bodyPr>
          <a:lstStyle/>
          <a:p>
            <a:r>
              <a:rPr lang="nl-NL" sz="1200" dirty="0"/>
              <a:t>Balland et al. (2020) </a:t>
            </a:r>
            <a:r>
              <a:rPr lang="nl-NL" sz="1200" i="1" dirty="0"/>
              <a:t>Nature Human </a:t>
            </a:r>
            <a:r>
              <a:rPr lang="nl-NL" sz="1200" i="1" dirty="0" err="1"/>
              <a:t>Behavior</a:t>
            </a:r>
            <a:endParaRPr lang="nl-NL" sz="1200" i="1" dirty="0"/>
          </a:p>
        </p:txBody>
      </p:sp>
    </p:spTree>
    <p:extLst>
      <p:ext uri="{BB962C8B-B14F-4D97-AF65-F5344CB8AC3E}">
        <p14:creationId xmlns:p14="http://schemas.microsoft.com/office/powerpoint/2010/main" val="2858567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FED1DB0-B8BF-4A90-9A48-B3B7CA23AD44}"/>
              </a:ext>
            </a:extLst>
          </p:cNvPr>
          <p:cNvPicPr>
            <a:picLocks noChangeAspect="1"/>
          </p:cNvPicPr>
          <p:nvPr/>
        </p:nvPicPr>
        <p:blipFill>
          <a:blip r:embed="rId3"/>
          <a:stretch>
            <a:fillRect/>
          </a:stretch>
        </p:blipFill>
        <p:spPr>
          <a:xfrm>
            <a:off x="2447925" y="571500"/>
            <a:ext cx="4248150" cy="4552950"/>
          </a:xfrm>
          <a:prstGeom prst="rect">
            <a:avLst/>
          </a:prstGeom>
        </p:spPr>
      </p:pic>
      <p:sp>
        <p:nvSpPr>
          <p:cNvPr id="3" name="Title 2">
            <a:extLst>
              <a:ext uri="{FF2B5EF4-FFF2-40B4-BE49-F238E27FC236}">
                <a16:creationId xmlns:a16="http://schemas.microsoft.com/office/drawing/2014/main" id="{F7026ADC-40F4-43B0-8512-2DACF250246A}"/>
              </a:ext>
            </a:extLst>
          </p:cNvPr>
          <p:cNvSpPr>
            <a:spLocks noGrp="1"/>
          </p:cNvSpPr>
          <p:nvPr>
            <p:ph type="title"/>
          </p:nvPr>
        </p:nvSpPr>
        <p:spPr/>
        <p:txBody>
          <a:bodyPr/>
          <a:lstStyle/>
          <a:p>
            <a:r>
              <a:rPr lang="en-US" b="1" dirty="0">
                <a:solidFill>
                  <a:srgbClr val="3A9A98"/>
                </a:solidFill>
              </a:rPr>
              <a:t>Feedback (big) Data Loops</a:t>
            </a:r>
            <a:endParaRPr lang="nl-NL" b="1" dirty="0">
              <a:solidFill>
                <a:srgbClr val="3A9A98"/>
              </a:solidFill>
            </a:endParaRPr>
          </a:p>
        </p:txBody>
      </p:sp>
      <p:sp>
        <p:nvSpPr>
          <p:cNvPr id="19" name="Rectangle 18">
            <a:extLst>
              <a:ext uri="{FF2B5EF4-FFF2-40B4-BE49-F238E27FC236}">
                <a16:creationId xmlns:a16="http://schemas.microsoft.com/office/drawing/2014/main" id="{5D326738-A0EC-458F-BF75-65AB9A9C12AD}"/>
              </a:ext>
            </a:extLst>
          </p:cNvPr>
          <p:cNvSpPr/>
          <p:nvPr/>
        </p:nvSpPr>
        <p:spPr>
          <a:xfrm>
            <a:off x="1136152" y="4272183"/>
            <a:ext cx="1774846" cy="369332"/>
          </a:xfrm>
          <a:prstGeom prst="rect">
            <a:avLst/>
          </a:prstGeom>
        </p:spPr>
        <p:txBody>
          <a:bodyPr wrap="none">
            <a:spAutoFit/>
          </a:bodyPr>
          <a:lstStyle/>
          <a:p>
            <a:pPr algn="ctr"/>
            <a:r>
              <a:rPr lang="en-US" b="1" dirty="0">
                <a:solidFill>
                  <a:srgbClr val="4C5F27"/>
                </a:solidFill>
              </a:rPr>
              <a:t>Better product</a:t>
            </a:r>
            <a:endParaRPr lang="nl-NL" b="1" dirty="0">
              <a:solidFill>
                <a:srgbClr val="4C5F27"/>
              </a:solidFill>
            </a:endParaRPr>
          </a:p>
        </p:txBody>
      </p:sp>
      <p:sp>
        <p:nvSpPr>
          <p:cNvPr id="20" name="Rectangle 19">
            <a:extLst>
              <a:ext uri="{FF2B5EF4-FFF2-40B4-BE49-F238E27FC236}">
                <a16:creationId xmlns:a16="http://schemas.microsoft.com/office/drawing/2014/main" id="{68AA7619-5C14-4A2E-B541-0B15CB99AAD4}"/>
              </a:ext>
            </a:extLst>
          </p:cNvPr>
          <p:cNvSpPr/>
          <p:nvPr/>
        </p:nvSpPr>
        <p:spPr>
          <a:xfrm>
            <a:off x="1072033" y="1151670"/>
            <a:ext cx="2031325" cy="369332"/>
          </a:xfrm>
          <a:prstGeom prst="rect">
            <a:avLst/>
          </a:prstGeom>
        </p:spPr>
        <p:txBody>
          <a:bodyPr wrap="none">
            <a:spAutoFit/>
          </a:bodyPr>
          <a:lstStyle/>
          <a:p>
            <a:r>
              <a:rPr lang="en-US" b="1" dirty="0">
                <a:solidFill>
                  <a:srgbClr val="4C5F27"/>
                </a:solidFill>
              </a:rPr>
              <a:t>More customers </a:t>
            </a:r>
          </a:p>
        </p:txBody>
      </p:sp>
      <p:sp>
        <p:nvSpPr>
          <p:cNvPr id="21" name="Rectangle 20">
            <a:extLst>
              <a:ext uri="{FF2B5EF4-FFF2-40B4-BE49-F238E27FC236}">
                <a16:creationId xmlns:a16="http://schemas.microsoft.com/office/drawing/2014/main" id="{797F0441-9E16-47EC-842B-5547520DDE57}"/>
              </a:ext>
            </a:extLst>
          </p:cNvPr>
          <p:cNvSpPr/>
          <p:nvPr/>
        </p:nvSpPr>
        <p:spPr>
          <a:xfrm>
            <a:off x="6058721" y="1151670"/>
            <a:ext cx="1274708" cy="369332"/>
          </a:xfrm>
          <a:prstGeom prst="rect">
            <a:avLst/>
          </a:prstGeom>
        </p:spPr>
        <p:txBody>
          <a:bodyPr wrap="none">
            <a:spAutoFit/>
          </a:bodyPr>
          <a:lstStyle/>
          <a:p>
            <a:pPr algn="ctr"/>
            <a:r>
              <a:rPr lang="en-US" b="1" dirty="0">
                <a:solidFill>
                  <a:srgbClr val="4C5F27"/>
                </a:solidFill>
              </a:rPr>
              <a:t>More data</a:t>
            </a:r>
            <a:endParaRPr lang="nl-NL" b="1" dirty="0">
              <a:solidFill>
                <a:srgbClr val="4C5F27"/>
              </a:solidFill>
            </a:endParaRPr>
          </a:p>
        </p:txBody>
      </p:sp>
      <p:sp>
        <p:nvSpPr>
          <p:cNvPr id="22" name="Rectangle 21">
            <a:extLst>
              <a:ext uri="{FF2B5EF4-FFF2-40B4-BE49-F238E27FC236}">
                <a16:creationId xmlns:a16="http://schemas.microsoft.com/office/drawing/2014/main" id="{6509A79E-4F85-466A-81D3-5DA1FEAE9FD6}"/>
              </a:ext>
            </a:extLst>
          </p:cNvPr>
          <p:cNvSpPr/>
          <p:nvPr/>
        </p:nvSpPr>
        <p:spPr>
          <a:xfrm>
            <a:off x="6024743" y="4272183"/>
            <a:ext cx="1967205" cy="369332"/>
          </a:xfrm>
          <a:prstGeom prst="rect">
            <a:avLst/>
          </a:prstGeom>
        </p:spPr>
        <p:txBody>
          <a:bodyPr wrap="none">
            <a:spAutoFit/>
          </a:bodyPr>
          <a:lstStyle/>
          <a:p>
            <a:pPr algn="ctr"/>
            <a:r>
              <a:rPr lang="en-US" b="1" dirty="0">
                <a:solidFill>
                  <a:srgbClr val="4C5F27"/>
                </a:solidFill>
              </a:rPr>
              <a:t>Better algorithm</a:t>
            </a:r>
          </a:p>
        </p:txBody>
      </p:sp>
      <p:pic>
        <p:nvPicPr>
          <p:cNvPr id="2" name="Picture 1">
            <a:extLst>
              <a:ext uri="{FF2B5EF4-FFF2-40B4-BE49-F238E27FC236}">
                <a16:creationId xmlns:a16="http://schemas.microsoft.com/office/drawing/2014/main" id="{8AEB03CE-5B2A-6A89-37E5-A65D2C146AB4}"/>
              </a:ext>
            </a:extLst>
          </p:cNvPr>
          <p:cNvPicPr>
            <a:picLocks noChangeAspect="1"/>
          </p:cNvPicPr>
          <p:nvPr/>
        </p:nvPicPr>
        <p:blipFill>
          <a:blip r:embed="rId4"/>
          <a:stretch>
            <a:fillRect/>
          </a:stretch>
        </p:blipFill>
        <p:spPr>
          <a:xfrm>
            <a:off x="3733800" y="2254567"/>
            <a:ext cx="1476754" cy="1325216"/>
          </a:xfrm>
          <a:prstGeom prst="rect">
            <a:avLst/>
          </a:prstGeom>
        </p:spPr>
      </p:pic>
    </p:spTree>
    <p:extLst>
      <p:ext uri="{BB962C8B-B14F-4D97-AF65-F5344CB8AC3E}">
        <p14:creationId xmlns:p14="http://schemas.microsoft.com/office/powerpoint/2010/main" val="2620531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785D7B-6413-AAE0-FDDB-55E6A79A82B5}"/>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09CE022E-C249-E799-1A26-00D75F2BF8A6}"/>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38D661A5-E652-93B5-4E2D-69F8A537FB44}"/>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185138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4F4E2E-3063-9E7C-27D0-11BEAF86FC82}"/>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721551C0-50E3-2EE0-BF95-AF19D81CAF10}"/>
              </a:ext>
            </a:extLst>
          </p:cNvPr>
          <p:cNvSpPr>
            <a:spLocks noGrp="1"/>
          </p:cNvSpPr>
          <p:nvPr>
            <p:ph type="title"/>
          </p:nvPr>
        </p:nvSpPr>
        <p:spPr/>
        <p:txBody>
          <a:bodyPr/>
          <a:lstStyle/>
          <a:p>
            <a:endParaRPr lang="nl-NL"/>
          </a:p>
        </p:txBody>
      </p:sp>
      <p:pic>
        <p:nvPicPr>
          <p:cNvPr id="7" name="Picture 6">
            <a:extLst>
              <a:ext uri="{FF2B5EF4-FFF2-40B4-BE49-F238E27FC236}">
                <a16:creationId xmlns:a16="http://schemas.microsoft.com/office/drawing/2014/main" id="{7B6F103B-DC21-714E-2EF3-73CCD51A0DF7}"/>
              </a:ext>
            </a:extLst>
          </p:cNvPr>
          <p:cNvPicPr>
            <a:picLocks noChangeAspect="1"/>
          </p:cNvPicPr>
          <p:nvPr/>
        </p:nvPicPr>
        <p:blipFill>
          <a:blip r:embed="rId2"/>
          <a:stretch>
            <a:fillRect/>
          </a:stretch>
        </p:blipFill>
        <p:spPr>
          <a:xfrm>
            <a:off x="0" y="0"/>
            <a:ext cx="9143999" cy="5143500"/>
          </a:xfrm>
          <a:prstGeom prst="rect">
            <a:avLst/>
          </a:prstGeom>
        </p:spPr>
      </p:pic>
      <p:sp>
        <p:nvSpPr>
          <p:cNvPr id="8" name="Title 2">
            <a:extLst>
              <a:ext uri="{FF2B5EF4-FFF2-40B4-BE49-F238E27FC236}">
                <a16:creationId xmlns:a16="http://schemas.microsoft.com/office/drawing/2014/main" id="{88F584BD-2AF5-3849-7B68-D32E0EE2EF8A}"/>
              </a:ext>
            </a:extLst>
          </p:cNvPr>
          <p:cNvSpPr txBox="1">
            <a:spLocks/>
          </p:cNvSpPr>
          <p:nvPr/>
        </p:nvSpPr>
        <p:spPr bwMode="auto">
          <a:xfrm>
            <a:off x="0" y="0"/>
            <a:ext cx="9144000" cy="602166"/>
          </a:xfrm>
          <a:prstGeom prst="rect">
            <a:avLst/>
          </a:prstGeom>
          <a:solidFill>
            <a:schemeClr val="bg1"/>
          </a:solidFill>
          <a:ln w="9525">
            <a:noFill/>
            <a:miter lim="800000"/>
            <a:headEnd/>
            <a:tailEnd/>
          </a:ln>
        </p:spPr>
        <p:txBody>
          <a:bodyPr vert="horz" wrap="square" lIns="91440" tIns="45720" rIns="91440" bIns="45720" numCol="1" anchor="ctr" anchorCtr="0" compatLnSpc="1">
            <a:prstTxWarp prst="textNoShape">
              <a:avLst/>
            </a:prstTxWarp>
          </a:bodyPr>
          <a:lstStyle>
            <a:lvl1pPr marL="182880" algn="l" rtl="0" eaLnBrk="1" fontAlgn="base" hangingPunct="1">
              <a:spcBef>
                <a:spcPct val="0"/>
              </a:spcBef>
              <a:spcAft>
                <a:spcPct val="0"/>
              </a:spcAft>
              <a:defRPr sz="3200" kern="1200" baseline="0">
                <a:solidFill>
                  <a:schemeClr val="bg1"/>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a:solidFill>
                  <a:srgbClr val="3A9A98"/>
                </a:solidFill>
              </a:rPr>
              <a:t>AI &amp; the new geography of jobs</a:t>
            </a:r>
            <a:endParaRPr lang="nl-NL" b="1" dirty="0">
              <a:solidFill>
                <a:srgbClr val="3A9A98"/>
              </a:solidFill>
            </a:endParaRPr>
          </a:p>
        </p:txBody>
      </p:sp>
    </p:spTree>
    <p:extLst>
      <p:ext uri="{BB962C8B-B14F-4D97-AF65-F5344CB8AC3E}">
        <p14:creationId xmlns:p14="http://schemas.microsoft.com/office/powerpoint/2010/main" val="3983017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4C084D-2108-C50B-8B6B-C9679DC476FA}"/>
              </a:ext>
            </a:extLst>
          </p:cNvPr>
          <p:cNvPicPr>
            <a:picLocks noChangeAspect="1"/>
          </p:cNvPicPr>
          <p:nvPr/>
        </p:nvPicPr>
        <p:blipFill>
          <a:blip r:embed="rId2"/>
          <a:stretch>
            <a:fillRect/>
          </a:stretch>
        </p:blipFill>
        <p:spPr>
          <a:xfrm>
            <a:off x="762000" y="0"/>
            <a:ext cx="4703634" cy="5143500"/>
          </a:xfrm>
          <a:prstGeom prst="rect">
            <a:avLst/>
          </a:prstGeom>
        </p:spPr>
      </p:pic>
      <p:pic>
        <p:nvPicPr>
          <p:cNvPr id="7" name="Picture 6">
            <a:extLst>
              <a:ext uri="{FF2B5EF4-FFF2-40B4-BE49-F238E27FC236}">
                <a16:creationId xmlns:a16="http://schemas.microsoft.com/office/drawing/2014/main" id="{71EF8BDD-97FD-11D5-8DE5-9318EF46953C}"/>
              </a:ext>
            </a:extLst>
          </p:cNvPr>
          <p:cNvPicPr>
            <a:picLocks noChangeAspect="1"/>
          </p:cNvPicPr>
          <p:nvPr/>
        </p:nvPicPr>
        <p:blipFill rotWithShape="1">
          <a:blip r:embed="rId3"/>
          <a:srcRect t="50000"/>
          <a:stretch/>
        </p:blipFill>
        <p:spPr>
          <a:xfrm>
            <a:off x="3837131" y="578576"/>
            <a:ext cx="1600200" cy="196691"/>
          </a:xfrm>
          <a:prstGeom prst="rect">
            <a:avLst/>
          </a:prstGeom>
        </p:spPr>
      </p:pic>
      <p:pic>
        <p:nvPicPr>
          <p:cNvPr id="9" name="Picture 8">
            <a:extLst>
              <a:ext uri="{FF2B5EF4-FFF2-40B4-BE49-F238E27FC236}">
                <a16:creationId xmlns:a16="http://schemas.microsoft.com/office/drawing/2014/main" id="{9C0A7DDC-79A2-F254-3739-FCCC2FD0CCCE}"/>
              </a:ext>
            </a:extLst>
          </p:cNvPr>
          <p:cNvPicPr>
            <a:picLocks noChangeAspect="1"/>
          </p:cNvPicPr>
          <p:nvPr/>
        </p:nvPicPr>
        <p:blipFill>
          <a:blip r:embed="rId4"/>
          <a:stretch>
            <a:fillRect/>
          </a:stretch>
        </p:blipFill>
        <p:spPr>
          <a:xfrm>
            <a:off x="5875279" y="176349"/>
            <a:ext cx="2734979" cy="2543175"/>
          </a:xfrm>
          <a:prstGeom prst="rect">
            <a:avLst/>
          </a:prstGeom>
        </p:spPr>
      </p:pic>
      <p:pic>
        <p:nvPicPr>
          <p:cNvPr id="13" name="Picture 12">
            <a:extLst>
              <a:ext uri="{FF2B5EF4-FFF2-40B4-BE49-F238E27FC236}">
                <a16:creationId xmlns:a16="http://schemas.microsoft.com/office/drawing/2014/main" id="{82C72BE4-2CBD-B6E6-8B56-637EB8F141BC}"/>
              </a:ext>
            </a:extLst>
          </p:cNvPr>
          <p:cNvPicPr>
            <a:picLocks noChangeAspect="1"/>
          </p:cNvPicPr>
          <p:nvPr/>
        </p:nvPicPr>
        <p:blipFill>
          <a:blip r:embed="rId5"/>
          <a:stretch>
            <a:fillRect/>
          </a:stretch>
        </p:blipFill>
        <p:spPr>
          <a:xfrm>
            <a:off x="5870925" y="2920637"/>
            <a:ext cx="2911929" cy="2038350"/>
          </a:xfrm>
          <a:prstGeom prst="rect">
            <a:avLst/>
          </a:prstGeom>
        </p:spPr>
      </p:pic>
      <p:pic>
        <p:nvPicPr>
          <p:cNvPr id="4" name="Picture 3">
            <a:extLst>
              <a:ext uri="{FF2B5EF4-FFF2-40B4-BE49-F238E27FC236}">
                <a16:creationId xmlns:a16="http://schemas.microsoft.com/office/drawing/2014/main" id="{8D4C8057-2979-97C6-22C3-7D29C9BC5083}"/>
              </a:ext>
            </a:extLst>
          </p:cNvPr>
          <p:cNvPicPr>
            <a:picLocks noChangeAspect="1"/>
          </p:cNvPicPr>
          <p:nvPr/>
        </p:nvPicPr>
        <p:blipFill>
          <a:blip r:embed="rId6">
            <a:alphaModFix amt="10000"/>
          </a:blip>
          <a:stretch>
            <a:fillRect/>
          </a:stretch>
        </p:blipFill>
        <p:spPr>
          <a:xfrm>
            <a:off x="0" y="0"/>
            <a:ext cx="9144000" cy="5172075"/>
          </a:xfrm>
          <a:prstGeom prst="rect">
            <a:avLst/>
          </a:prstGeom>
        </p:spPr>
      </p:pic>
    </p:spTree>
    <p:extLst>
      <p:ext uri="{BB962C8B-B14F-4D97-AF65-F5344CB8AC3E}">
        <p14:creationId xmlns:p14="http://schemas.microsoft.com/office/powerpoint/2010/main" val="405169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3D1477-1161-1C39-C28E-27F749376B78}"/>
              </a:ext>
            </a:extLst>
          </p:cNvPr>
          <p:cNvSpPr>
            <a:spLocks noGrp="1"/>
          </p:cNvSpPr>
          <p:nvPr>
            <p:ph type="title"/>
          </p:nvPr>
        </p:nvSpPr>
        <p:spPr/>
        <p:txBody>
          <a:bodyPr/>
          <a:lstStyle/>
          <a:p>
            <a:r>
              <a:rPr lang="en-US" b="1" dirty="0">
                <a:solidFill>
                  <a:srgbClr val="3A9A98"/>
                </a:solidFill>
              </a:rPr>
              <a:t>The geography of jobs at risk</a:t>
            </a:r>
            <a:endParaRPr lang="nl-NL" b="1" dirty="0">
              <a:solidFill>
                <a:srgbClr val="3A9A98"/>
              </a:solidFill>
            </a:endParaRPr>
          </a:p>
        </p:txBody>
      </p:sp>
      <p:pic>
        <p:nvPicPr>
          <p:cNvPr id="5" name="Picture 4">
            <a:extLst>
              <a:ext uri="{FF2B5EF4-FFF2-40B4-BE49-F238E27FC236}">
                <a16:creationId xmlns:a16="http://schemas.microsoft.com/office/drawing/2014/main" id="{843C46BF-7ED8-CA6A-E423-A52BF6C8490D}"/>
              </a:ext>
            </a:extLst>
          </p:cNvPr>
          <p:cNvPicPr>
            <a:picLocks noChangeAspect="1"/>
          </p:cNvPicPr>
          <p:nvPr/>
        </p:nvPicPr>
        <p:blipFill>
          <a:blip r:embed="rId2"/>
          <a:stretch>
            <a:fillRect/>
          </a:stretch>
        </p:blipFill>
        <p:spPr>
          <a:xfrm>
            <a:off x="85808" y="1047750"/>
            <a:ext cx="5244060" cy="3404886"/>
          </a:xfrm>
          <a:prstGeom prst="rect">
            <a:avLst/>
          </a:prstGeom>
        </p:spPr>
      </p:pic>
      <p:sp>
        <p:nvSpPr>
          <p:cNvPr id="6" name="Content Placeholder 3">
            <a:extLst>
              <a:ext uri="{FF2B5EF4-FFF2-40B4-BE49-F238E27FC236}">
                <a16:creationId xmlns:a16="http://schemas.microsoft.com/office/drawing/2014/main" id="{536F496B-361A-ACA8-D227-C870B7719CBC}"/>
              </a:ext>
            </a:extLst>
          </p:cNvPr>
          <p:cNvSpPr>
            <a:spLocks noGrp="1"/>
          </p:cNvSpPr>
          <p:nvPr>
            <p:ph idx="1"/>
          </p:nvPr>
        </p:nvSpPr>
        <p:spPr>
          <a:xfrm>
            <a:off x="5531370" y="1376913"/>
            <a:ext cx="3473970" cy="2446824"/>
          </a:xfrm>
          <a:prstGeom prst="rect">
            <a:avLst/>
          </a:prstGeom>
        </p:spPr>
        <p:txBody>
          <a:bodyPr wrap="square">
            <a:spAutoFit/>
          </a:bodyPr>
          <a:lstStyle/>
          <a:p>
            <a:pPr marL="0" indent="0">
              <a:spcBef>
                <a:spcPts val="0"/>
              </a:spcBef>
              <a:spcAft>
                <a:spcPts val="0"/>
              </a:spcAft>
              <a:buNone/>
            </a:pPr>
            <a:r>
              <a:rPr lang="en-US" sz="1300" b="1" dirty="0">
                <a:solidFill>
                  <a:srgbClr val="3A9A98"/>
                </a:solidFill>
                <a:sym typeface="Wingdings" panose="05000000000000000000" pitchFamily="2" charset="2"/>
              </a:rPr>
              <a:t>Junior</a:t>
            </a:r>
            <a:r>
              <a:rPr lang="en-US" sz="1300" b="1" dirty="0">
                <a:sym typeface="Wingdings" panose="05000000000000000000" pitchFamily="2" charset="2"/>
              </a:rPr>
              <a:t> programmers </a:t>
            </a:r>
          </a:p>
          <a:p>
            <a:pPr marL="0" indent="0">
              <a:spcBef>
                <a:spcPts val="0"/>
              </a:spcBef>
              <a:spcAft>
                <a:spcPts val="0"/>
              </a:spcAft>
              <a:buNone/>
            </a:pPr>
            <a:r>
              <a:rPr lang="en-US" sz="1300" b="1" dirty="0">
                <a:solidFill>
                  <a:srgbClr val="3A9A98"/>
                </a:solidFill>
                <a:sym typeface="Wingdings" panose="05000000000000000000" pitchFamily="2" charset="2"/>
              </a:rPr>
              <a:t>Junior</a:t>
            </a:r>
            <a:r>
              <a:rPr lang="en-US" sz="1300" b="1" dirty="0">
                <a:sym typeface="Wingdings" panose="05000000000000000000" pitchFamily="2" charset="2"/>
              </a:rPr>
              <a:t> software developers </a:t>
            </a:r>
          </a:p>
          <a:p>
            <a:pPr marL="0" indent="0">
              <a:spcBef>
                <a:spcPts val="0"/>
              </a:spcBef>
              <a:spcAft>
                <a:spcPts val="0"/>
              </a:spcAft>
              <a:buNone/>
            </a:pPr>
            <a:r>
              <a:rPr lang="en-US" sz="1300" b="1" dirty="0">
                <a:sym typeface="Wingdings" panose="05000000000000000000" pitchFamily="2" charset="2"/>
              </a:rPr>
              <a:t>Advertising and content creation</a:t>
            </a:r>
          </a:p>
          <a:p>
            <a:pPr marL="0" indent="0">
              <a:spcBef>
                <a:spcPts val="0"/>
              </a:spcBef>
              <a:spcAft>
                <a:spcPts val="0"/>
              </a:spcAft>
              <a:buNone/>
            </a:pPr>
            <a:r>
              <a:rPr lang="en-US" sz="1300" b="1" dirty="0">
                <a:sym typeface="Wingdings" panose="05000000000000000000" pitchFamily="2" charset="2"/>
              </a:rPr>
              <a:t>Paralegals and legal assistants </a:t>
            </a:r>
          </a:p>
          <a:p>
            <a:pPr marL="0" indent="0">
              <a:spcBef>
                <a:spcPts val="0"/>
              </a:spcBef>
              <a:spcAft>
                <a:spcPts val="0"/>
              </a:spcAft>
              <a:buNone/>
            </a:pPr>
            <a:r>
              <a:rPr lang="en-US" sz="1300" b="1" dirty="0">
                <a:sym typeface="Wingdings" panose="05000000000000000000" pitchFamily="2" charset="2"/>
              </a:rPr>
              <a:t>Customer services agents </a:t>
            </a:r>
          </a:p>
          <a:p>
            <a:pPr marL="0" indent="0">
              <a:spcBef>
                <a:spcPts val="0"/>
              </a:spcBef>
              <a:spcAft>
                <a:spcPts val="0"/>
              </a:spcAft>
              <a:buNone/>
            </a:pPr>
            <a:r>
              <a:rPr lang="en-US" sz="1300" b="1" dirty="0">
                <a:sym typeface="Wingdings" panose="05000000000000000000" pitchFamily="2" charset="2"/>
              </a:rPr>
              <a:t>Accountants and Auditors</a:t>
            </a:r>
          </a:p>
          <a:p>
            <a:pPr marL="0" indent="0">
              <a:spcBef>
                <a:spcPts val="0"/>
              </a:spcBef>
              <a:spcAft>
                <a:spcPts val="0"/>
              </a:spcAft>
              <a:buNone/>
            </a:pPr>
            <a:r>
              <a:rPr lang="en-US" sz="1300" b="1" dirty="0">
                <a:sym typeface="Wingdings" panose="05000000000000000000" pitchFamily="2" charset="2"/>
              </a:rPr>
              <a:t>Proofreaders and Copy Markers</a:t>
            </a:r>
          </a:p>
          <a:p>
            <a:pPr marL="0" indent="0">
              <a:spcBef>
                <a:spcPts val="0"/>
              </a:spcBef>
              <a:spcAft>
                <a:spcPts val="0"/>
              </a:spcAft>
              <a:buNone/>
            </a:pPr>
            <a:r>
              <a:rPr lang="en-US" sz="1300" b="1" dirty="0">
                <a:sym typeface="Wingdings" panose="05000000000000000000" pitchFamily="2" charset="2"/>
              </a:rPr>
              <a:t>Web Designers</a:t>
            </a:r>
          </a:p>
          <a:p>
            <a:pPr marL="0" indent="0">
              <a:spcBef>
                <a:spcPts val="0"/>
              </a:spcBef>
              <a:spcAft>
                <a:spcPts val="0"/>
              </a:spcAft>
              <a:buNone/>
            </a:pPr>
            <a:r>
              <a:rPr lang="en-US" sz="1300" b="1" dirty="0">
                <a:sym typeface="Wingdings" panose="05000000000000000000" pitchFamily="2" charset="2"/>
              </a:rPr>
              <a:t>Survey Researchers</a:t>
            </a:r>
          </a:p>
          <a:p>
            <a:pPr marL="0" indent="0">
              <a:spcBef>
                <a:spcPts val="0"/>
              </a:spcBef>
              <a:spcAft>
                <a:spcPts val="0"/>
              </a:spcAft>
              <a:buNone/>
            </a:pPr>
            <a:r>
              <a:rPr lang="en-US" sz="1300" b="1" dirty="0">
                <a:sym typeface="Wingdings" panose="05000000000000000000" pitchFamily="2" charset="2"/>
              </a:rPr>
              <a:t>Financial Quantitative Analysts</a:t>
            </a:r>
          </a:p>
          <a:p>
            <a:pPr marL="0" indent="0">
              <a:spcBef>
                <a:spcPts val="0"/>
              </a:spcBef>
              <a:spcAft>
                <a:spcPts val="0"/>
              </a:spcAft>
              <a:buNone/>
            </a:pPr>
            <a:r>
              <a:rPr lang="en-US" sz="1300" b="1" dirty="0">
                <a:sym typeface="Wingdings" panose="05000000000000000000" pitchFamily="2" charset="2"/>
              </a:rPr>
              <a:t>Legal Secretaries</a:t>
            </a:r>
          </a:p>
          <a:p>
            <a:pPr marL="0" indent="0">
              <a:spcBef>
                <a:spcPts val="0"/>
              </a:spcBef>
              <a:spcAft>
                <a:spcPts val="0"/>
              </a:spcAft>
              <a:buNone/>
            </a:pPr>
            <a:r>
              <a:rPr lang="en-US" sz="1000" b="1" dirty="0">
                <a:sym typeface="Wingdings" panose="05000000000000000000" pitchFamily="2" charset="2"/>
              </a:rPr>
              <a:t>…</a:t>
            </a:r>
          </a:p>
        </p:txBody>
      </p:sp>
      <p:sp>
        <p:nvSpPr>
          <p:cNvPr id="8" name="TextBox 7">
            <a:extLst>
              <a:ext uri="{FF2B5EF4-FFF2-40B4-BE49-F238E27FC236}">
                <a16:creationId xmlns:a16="http://schemas.microsoft.com/office/drawing/2014/main" id="{AD73C04F-3976-6FA2-AD46-779F05576853}"/>
              </a:ext>
            </a:extLst>
          </p:cNvPr>
          <p:cNvSpPr txBox="1"/>
          <p:nvPr/>
        </p:nvSpPr>
        <p:spPr>
          <a:xfrm>
            <a:off x="0" y="4629150"/>
            <a:ext cx="9144000" cy="323165"/>
          </a:xfrm>
          <a:prstGeom prst="rect">
            <a:avLst/>
          </a:prstGeom>
          <a:noFill/>
        </p:spPr>
        <p:txBody>
          <a:bodyPr wrap="square">
            <a:spAutoFit/>
          </a:bodyPr>
          <a:lstStyle/>
          <a:p>
            <a:r>
              <a:rPr lang="en-US" sz="1500" b="1" dirty="0">
                <a:solidFill>
                  <a:srgbClr val="4C5F27"/>
                </a:solidFill>
              </a:rPr>
              <a:t>More: Frey &amp; Osborne (2017); </a:t>
            </a:r>
            <a:r>
              <a:rPr lang="nl-NL" sz="1500" b="1" dirty="0">
                <a:solidFill>
                  <a:srgbClr val="4C5F27"/>
                </a:solidFill>
              </a:rPr>
              <a:t>Webb (2020); </a:t>
            </a:r>
            <a:r>
              <a:rPr lang="en-US" sz="1500" b="1" dirty="0">
                <a:solidFill>
                  <a:srgbClr val="4C5F27"/>
                </a:solidFill>
              </a:rPr>
              <a:t>E</a:t>
            </a:r>
            <a:r>
              <a:rPr lang="nl-NL" sz="1500" b="1" dirty="0" err="1">
                <a:solidFill>
                  <a:srgbClr val="4C5F27"/>
                </a:solidFill>
              </a:rPr>
              <a:t>loundou</a:t>
            </a:r>
            <a:r>
              <a:rPr lang="nl-NL" sz="1500" b="1" dirty="0">
                <a:solidFill>
                  <a:srgbClr val="4C5F27"/>
                </a:solidFill>
              </a:rPr>
              <a:t> et al. (2023); </a:t>
            </a:r>
            <a:r>
              <a:rPr lang="nl-NL" sz="1500" b="1" dirty="0" err="1">
                <a:solidFill>
                  <a:srgbClr val="4C5F27"/>
                </a:solidFill>
              </a:rPr>
              <a:t>Brynjolfsson</a:t>
            </a:r>
            <a:r>
              <a:rPr lang="nl-NL" sz="1500" b="1" dirty="0">
                <a:solidFill>
                  <a:srgbClr val="4C5F27"/>
                </a:solidFill>
              </a:rPr>
              <a:t> et al. (2023)… </a:t>
            </a:r>
          </a:p>
        </p:txBody>
      </p:sp>
      <p:sp>
        <p:nvSpPr>
          <p:cNvPr id="9" name="Rectangle 8">
            <a:extLst>
              <a:ext uri="{FF2B5EF4-FFF2-40B4-BE49-F238E27FC236}">
                <a16:creationId xmlns:a16="http://schemas.microsoft.com/office/drawing/2014/main" id="{79F58D40-ACFF-5BF1-3040-3359B623FE53}"/>
              </a:ext>
            </a:extLst>
          </p:cNvPr>
          <p:cNvSpPr/>
          <p:nvPr/>
        </p:nvSpPr>
        <p:spPr>
          <a:xfrm>
            <a:off x="5531370" y="1376913"/>
            <a:ext cx="3429000" cy="2446824"/>
          </a:xfrm>
          <a:prstGeom prst="rect">
            <a:avLst/>
          </a:prstGeom>
          <a:noFill/>
          <a:ln>
            <a:solidFill>
              <a:srgbClr val="3A9A9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3A9A98"/>
              </a:solidFill>
            </a:endParaRPr>
          </a:p>
        </p:txBody>
      </p:sp>
      <p:pic>
        <p:nvPicPr>
          <p:cNvPr id="2" name="Picture 1">
            <a:extLst>
              <a:ext uri="{FF2B5EF4-FFF2-40B4-BE49-F238E27FC236}">
                <a16:creationId xmlns:a16="http://schemas.microsoft.com/office/drawing/2014/main" id="{DE32EC1C-4013-7609-BEDD-CCFEF26EE862}"/>
              </a:ext>
            </a:extLst>
          </p:cNvPr>
          <p:cNvPicPr>
            <a:picLocks noChangeAspect="1"/>
          </p:cNvPicPr>
          <p:nvPr/>
        </p:nvPicPr>
        <p:blipFill>
          <a:blip r:embed="rId3">
            <a:alphaModFix amt="10000"/>
          </a:blip>
          <a:stretch>
            <a:fillRect/>
          </a:stretch>
        </p:blipFill>
        <p:spPr>
          <a:xfrm>
            <a:off x="0" y="0"/>
            <a:ext cx="9144000" cy="5172075"/>
          </a:xfrm>
          <a:prstGeom prst="rect">
            <a:avLst/>
          </a:prstGeom>
        </p:spPr>
      </p:pic>
    </p:spTree>
    <p:extLst>
      <p:ext uri="{BB962C8B-B14F-4D97-AF65-F5344CB8AC3E}">
        <p14:creationId xmlns:p14="http://schemas.microsoft.com/office/powerpoint/2010/main" val="4002761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6C8EC-44DE-8E26-13A6-CF18ED1DDC2C}"/>
              </a:ext>
            </a:extLst>
          </p:cNvPr>
          <p:cNvPicPr>
            <a:picLocks noChangeAspect="1"/>
          </p:cNvPicPr>
          <p:nvPr/>
        </p:nvPicPr>
        <p:blipFill>
          <a:blip r:embed="rId2"/>
          <a:stretch>
            <a:fillRect/>
          </a:stretch>
        </p:blipFill>
        <p:spPr>
          <a:xfrm>
            <a:off x="4462955" y="1047750"/>
            <a:ext cx="4495800" cy="3868358"/>
          </a:xfrm>
          <a:prstGeom prst="rect">
            <a:avLst/>
          </a:prstGeom>
        </p:spPr>
      </p:pic>
      <p:pic>
        <p:nvPicPr>
          <p:cNvPr id="7" name="Picture 6">
            <a:extLst>
              <a:ext uri="{FF2B5EF4-FFF2-40B4-BE49-F238E27FC236}">
                <a16:creationId xmlns:a16="http://schemas.microsoft.com/office/drawing/2014/main" id="{55A4564A-AFF6-1AED-75B2-DFA917A6B716}"/>
              </a:ext>
            </a:extLst>
          </p:cNvPr>
          <p:cNvPicPr>
            <a:picLocks noChangeAspect="1"/>
          </p:cNvPicPr>
          <p:nvPr/>
        </p:nvPicPr>
        <p:blipFill>
          <a:blip r:embed="rId3"/>
          <a:stretch>
            <a:fillRect/>
          </a:stretch>
        </p:blipFill>
        <p:spPr>
          <a:xfrm>
            <a:off x="208893" y="1240455"/>
            <a:ext cx="3245069" cy="2014890"/>
          </a:xfrm>
          <a:prstGeom prst="rect">
            <a:avLst/>
          </a:prstGeom>
        </p:spPr>
      </p:pic>
      <p:sp>
        <p:nvSpPr>
          <p:cNvPr id="8" name="Title 2">
            <a:extLst>
              <a:ext uri="{FF2B5EF4-FFF2-40B4-BE49-F238E27FC236}">
                <a16:creationId xmlns:a16="http://schemas.microsoft.com/office/drawing/2014/main" id="{513F4681-ECF1-A088-07B3-8D668D178C21}"/>
              </a:ext>
            </a:extLst>
          </p:cNvPr>
          <p:cNvSpPr>
            <a:spLocks noGrp="1"/>
          </p:cNvSpPr>
          <p:nvPr>
            <p:ph type="title"/>
          </p:nvPr>
        </p:nvSpPr>
        <p:spPr>
          <a:xfrm>
            <a:off x="0" y="57150"/>
            <a:ext cx="8915400" cy="895350"/>
          </a:xfrm>
        </p:spPr>
        <p:txBody>
          <a:bodyPr/>
          <a:lstStyle/>
          <a:p>
            <a:r>
              <a:rPr lang="en-US" b="1" dirty="0">
                <a:solidFill>
                  <a:srgbClr val="3A9A98"/>
                </a:solidFill>
              </a:rPr>
              <a:t>Productivity, job loss and shared global prosperity</a:t>
            </a:r>
            <a:endParaRPr lang="nl-NL" b="1" dirty="0">
              <a:solidFill>
                <a:srgbClr val="3A9A98"/>
              </a:solidFill>
            </a:endParaRPr>
          </a:p>
        </p:txBody>
      </p:sp>
      <p:pic>
        <p:nvPicPr>
          <p:cNvPr id="3" name="Picture 2">
            <a:extLst>
              <a:ext uri="{FF2B5EF4-FFF2-40B4-BE49-F238E27FC236}">
                <a16:creationId xmlns:a16="http://schemas.microsoft.com/office/drawing/2014/main" id="{2517E342-2059-B393-B1D4-F76B37C2DF7A}"/>
              </a:ext>
            </a:extLst>
          </p:cNvPr>
          <p:cNvPicPr>
            <a:picLocks noChangeAspect="1"/>
          </p:cNvPicPr>
          <p:nvPr/>
        </p:nvPicPr>
        <p:blipFill>
          <a:blip r:embed="rId4"/>
          <a:stretch>
            <a:fillRect/>
          </a:stretch>
        </p:blipFill>
        <p:spPr>
          <a:xfrm>
            <a:off x="1600200" y="3459454"/>
            <a:ext cx="2478781" cy="1456654"/>
          </a:xfrm>
          <a:prstGeom prst="rect">
            <a:avLst/>
          </a:prstGeom>
        </p:spPr>
      </p:pic>
    </p:spTree>
    <p:extLst>
      <p:ext uri="{BB962C8B-B14F-4D97-AF65-F5344CB8AC3E}">
        <p14:creationId xmlns:p14="http://schemas.microsoft.com/office/powerpoint/2010/main" val="3716260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406A768-08E5-C486-654A-229D644A8C59}"/>
              </a:ext>
            </a:extLst>
          </p:cNvPr>
          <p:cNvPicPr>
            <a:picLocks noGrp="1" noChangeAspect="1"/>
          </p:cNvPicPr>
          <p:nvPr>
            <p:ph idx="1"/>
          </p:nvPr>
        </p:nvPicPr>
        <p:blipFill>
          <a:blip r:embed="rId2"/>
          <a:stretch>
            <a:fillRect/>
          </a:stretch>
        </p:blipFill>
        <p:spPr>
          <a:xfrm>
            <a:off x="76200" y="106972"/>
            <a:ext cx="3962400" cy="4929556"/>
          </a:xfrm>
        </p:spPr>
      </p:pic>
      <p:sp>
        <p:nvSpPr>
          <p:cNvPr id="8" name="TextBox 7">
            <a:extLst>
              <a:ext uri="{FF2B5EF4-FFF2-40B4-BE49-F238E27FC236}">
                <a16:creationId xmlns:a16="http://schemas.microsoft.com/office/drawing/2014/main" id="{6A118175-4E51-86B9-4F5A-0E963AD353A8}"/>
              </a:ext>
            </a:extLst>
          </p:cNvPr>
          <p:cNvSpPr txBox="1"/>
          <p:nvPr/>
        </p:nvSpPr>
        <p:spPr>
          <a:xfrm>
            <a:off x="2514600" y="3409950"/>
            <a:ext cx="1888509" cy="954107"/>
          </a:xfrm>
          <a:prstGeom prst="rect">
            <a:avLst/>
          </a:prstGeom>
          <a:noFill/>
        </p:spPr>
        <p:txBody>
          <a:bodyPr wrap="square">
            <a:spAutoFit/>
          </a:bodyPr>
          <a:lstStyle/>
          <a:p>
            <a:r>
              <a:rPr lang="en-US" sz="1400" b="1" dirty="0">
                <a:solidFill>
                  <a:srgbClr val="3A9A98"/>
                </a:solidFill>
              </a:rPr>
              <a:t>McKinsey anticipates an additional 12 million occupational shifts</a:t>
            </a:r>
            <a:endParaRPr lang="nl-NL" sz="1400" b="1" dirty="0">
              <a:solidFill>
                <a:srgbClr val="3A9A98"/>
              </a:solidFill>
            </a:endParaRPr>
          </a:p>
        </p:txBody>
      </p:sp>
      <p:pic>
        <p:nvPicPr>
          <p:cNvPr id="4" name="Picture 3">
            <a:extLst>
              <a:ext uri="{FF2B5EF4-FFF2-40B4-BE49-F238E27FC236}">
                <a16:creationId xmlns:a16="http://schemas.microsoft.com/office/drawing/2014/main" id="{AE84BF94-9C9A-8695-F768-C40E1243387F}"/>
              </a:ext>
            </a:extLst>
          </p:cNvPr>
          <p:cNvPicPr>
            <a:picLocks noChangeAspect="1"/>
          </p:cNvPicPr>
          <p:nvPr/>
        </p:nvPicPr>
        <p:blipFill>
          <a:blip r:embed="rId3"/>
          <a:stretch>
            <a:fillRect/>
          </a:stretch>
        </p:blipFill>
        <p:spPr>
          <a:xfrm>
            <a:off x="4582551" y="2724151"/>
            <a:ext cx="4292435" cy="2243204"/>
          </a:xfrm>
          <a:prstGeom prst="rect">
            <a:avLst/>
          </a:prstGeom>
        </p:spPr>
      </p:pic>
      <p:pic>
        <p:nvPicPr>
          <p:cNvPr id="7" name="Picture 6">
            <a:extLst>
              <a:ext uri="{FF2B5EF4-FFF2-40B4-BE49-F238E27FC236}">
                <a16:creationId xmlns:a16="http://schemas.microsoft.com/office/drawing/2014/main" id="{C8F9B517-C001-C260-FD88-A130697AEFA3}"/>
              </a:ext>
            </a:extLst>
          </p:cNvPr>
          <p:cNvPicPr>
            <a:picLocks noChangeAspect="1"/>
          </p:cNvPicPr>
          <p:nvPr/>
        </p:nvPicPr>
        <p:blipFill>
          <a:blip r:embed="rId4"/>
          <a:stretch>
            <a:fillRect/>
          </a:stretch>
        </p:blipFill>
        <p:spPr>
          <a:xfrm>
            <a:off x="4582550" y="0"/>
            <a:ext cx="4561449" cy="2565815"/>
          </a:xfrm>
          <a:prstGeom prst="rect">
            <a:avLst/>
          </a:prstGeom>
        </p:spPr>
      </p:pic>
    </p:spTree>
    <p:extLst>
      <p:ext uri="{BB962C8B-B14F-4D97-AF65-F5344CB8AC3E}">
        <p14:creationId xmlns:p14="http://schemas.microsoft.com/office/powerpoint/2010/main" val="3543245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D7D2C6-258C-6628-5C56-262601443F76}"/>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67D9A559-94BF-2E70-DF8D-8DA527E1D52E}"/>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3F9A8859-F3B0-F22D-5CE6-23FA95D6BC7D}"/>
              </a:ext>
            </a:extLst>
          </p:cNvPr>
          <p:cNvPicPr>
            <a:picLocks noChangeAspect="1"/>
          </p:cNvPicPr>
          <p:nvPr/>
        </p:nvPicPr>
        <p:blipFill>
          <a:blip r:embed="rId2"/>
          <a:stretch>
            <a:fillRect/>
          </a:stretch>
        </p:blipFill>
        <p:spPr>
          <a:xfrm>
            <a:off x="0" y="0"/>
            <a:ext cx="9143999" cy="5143500"/>
          </a:xfrm>
          <a:prstGeom prst="rect">
            <a:avLst/>
          </a:prstGeom>
        </p:spPr>
      </p:pic>
      <p:sp>
        <p:nvSpPr>
          <p:cNvPr id="6" name="Title 2">
            <a:extLst>
              <a:ext uri="{FF2B5EF4-FFF2-40B4-BE49-F238E27FC236}">
                <a16:creationId xmlns:a16="http://schemas.microsoft.com/office/drawing/2014/main" id="{D27B839D-6FCA-1F70-5A53-A153B1DBEEA9}"/>
              </a:ext>
            </a:extLst>
          </p:cNvPr>
          <p:cNvSpPr txBox="1">
            <a:spLocks/>
          </p:cNvSpPr>
          <p:nvPr/>
        </p:nvSpPr>
        <p:spPr bwMode="auto">
          <a:xfrm>
            <a:off x="0" y="28575"/>
            <a:ext cx="8915400" cy="5143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82880" algn="l" rtl="0" eaLnBrk="1" fontAlgn="base" hangingPunct="1">
              <a:spcBef>
                <a:spcPct val="0"/>
              </a:spcBef>
              <a:spcAft>
                <a:spcPct val="0"/>
              </a:spcAft>
              <a:defRPr sz="3200" kern="1200" baseline="0">
                <a:solidFill>
                  <a:schemeClr val="bg1"/>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a:t>Europe in the new AI world order</a:t>
            </a:r>
            <a:endParaRPr lang="nl-NL" b="1" dirty="0"/>
          </a:p>
        </p:txBody>
      </p:sp>
    </p:spTree>
    <p:extLst>
      <p:ext uri="{BB962C8B-B14F-4D97-AF65-F5344CB8AC3E}">
        <p14:creationId xmlns:p14="http://schemas.microsoft.com/office/powerpoint/2010/main" val="3738016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1135DD-5A3B-4580-74CB-9FF03DCD754D}"/>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2B380173-E0A0-D7A7-48F9-8D24090F9A03}"/>
              </a:ext>
            </a:extLst>
          </p:cNvPr>
          <p:cNvSpPr>
            <a:spLocks noGrp="1"/>
          </p:cNvSpPr>
          <p:nvPr>
            <p:ph type="title"/>
          </p:nvPr>
        </p:nvSpPr>
        <p:spPr/>
        <p:txBody>
          <a:bodyPr/>
          <a:lstStyle/>
          <a:p>
            <a:endParaRPr lang="nl-NL"/>
          </a:p>
        </p:txBody>
      </p:sp>
      <p:pic>
        <p:nvPicPr>
          <p:cNvPr id="4" name="Picture 3">
            <a:extLst>
              <a:ext uri="{FF2B5EF4-FFF2-40B4-BE49-F238E27FC236}">
                <a16:creationId xmlns:a16="http://schemas.microsoft.com/office/drawing/2014/main" id="{076048A5-4C6A-68EA-B47D-34D916A51203}"/>
              </a:ext>
            </a:extLst>
          </p:cNvPr>
          <p:cNvPicPr>
            <a:picLocks noChangeAspect="1"/>
          </p:cNvPicPr>
          <p:nvPr/>
        </p:nvPicPr>
        <p:blipFill rotWithShape="1">
          <a:blip r:embed="rId2"/>
          <a:srcRect l="4979" t="8673" r="17588"/>
          <a:stretch/>
        </p:blipFill>
        <p:spPr bwMode="auto">
          <a:xfrm>
            <a:off x="695126" y="57150"/>
            <a:ext cx="7667594" cy="508635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DF43C44-CE25-1AFD-A043-5A49486DAF70}"/>
              </a:ext>
            </a:extLst>
          </p:cNvPr>
          <p:cNvSpPr txBox="1"/>
          <p:nvPr/>
        </p:nvSpPr>
        <p:spPr>
          <a:xfrm>
            <a:off x="5791200" y="4673085"/>
            <a:ext cx="4572000" cy="369332"/>
          </a:xfrm>
          <a:prstGeom prst="rect">
            <a:avLst/>
          </a:prstGeom>
          <a:noFill/>
        </p:spPr>
        <p:txBody>
          <a:bodyPr wrap="square">
            <a:spAutoFit/>
          </a:bodyPr>
          <a:lstStyle/>
          <a:p>
            <a:r>
              <a:rPr lang="en-US" b="1" dirty="0">
                <a:solidFill>
                  <a:srgbClr val="3A9A98"/>
                </a:solidFill>
              </a:rPr>
              <a:t>Share of AI patents in Europe</a:t>
            </a:r>
            <a:endParaRPr lang="nl-NL" dirty="0"/>
          </a:p>
        </p:txBody>
      </p:sp>
    </p:spTree>
    <p:extLst>
      <p:ext uri="{BB962C8B-B14F-4D97-AF65-F5344CB8AC3E}">
        <p14:creationId xmlns:p14="http://schemas.microsoft.com/office/powerpoint/2010/main" val="3743345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BEED4-2712-63DF-47A5-1764AEAED0EF}"/>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3FFB59DE-F528-4A7C-BAEF-2F2042A5DA14}"/>
              </a:ext>
            </a:extLst>
          </p:cNvPr>
          <p:cNvSpPr>
            <a:spLocks noGrp="1"/>
          </p:cNvSpPr>
          <p:nvPr>
            <p:ph type="title"/>
          </p:nvPr>
        </p:nvSpPr>
        <p:spPr/>
        <p:txBody>
          <a:bodyPr/>
          <a:lstStyle/>
          <a:p>
            <a:r>
              <a:rPr lang="en-US" b="1" dirty="0">
                <a:solidFill>
                  <a:srgbClr val="3A9A98"/>
                </a:solidFill>
              </a:rPr>
              <a:t>Start-up cities </a:t>
            </a:r>
            <a:endParaRPr lang="nl-NL" b="1" dirty="0">
              <a:solidFill>
                <a:srgbClr val="3A9A98"/>
              </a:solidFill>
            </a:endParaRPr>
          </a:p>
        </p:txBody>
      </p:sp>
      <p:pic>
        <p:nvPicPr>
          <p:cNvPr id="4" name="Picture 3">
            <a:extLst>
              <a:ext uri="{FF2B5EF4-FFF2-40B4-BE49-F238E27FC236}">
                <a16:creationId xmlns:a16="http://schemas.microsoft.com/office/drawing/2014/main" id="{9B9F6D05-1502-0FAC-A1AE-F064406D2EDD}"/>
              </a:ext>
            </a:extLst>
          </p:cNvPr>
          <p:cNvPicPr>
            <a:picLocks noChangeAspect="1"/>
          </p:cNvPicPr>
          <p:nvPr/>
        </p:nvPicPr>
        <p:blipFill rotWithShape="1">
          <a:blip r:embed="rId2"/>
          <a:srcRect t="6106" r="3944" b="3782"/>
          <a:stretch/>
        </p:blipFill>
        <p:spPr bwMode="auto">
          <a:xfrm>
            <a:off x="328168" y="606348"/>
            <a:ext cx="8487663" cy="44789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64434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BEED4-2712-63DF-47A5-1764AEAED0EF}"/>
              </a:ext>
            </a:extLst>
          </p:cNvPr>
          <p:cNvSpPr>
            <a:spLocks noGrp="1"/>
          </p:cNvSpPr>
          <p:nvPr>
            <p:ph idx="1"/>
          </p:nvPr>
        </p:nvSpPr>
        <p:spPr/>
        <p:txBody>
          <a:bodyPr/>
          <a:lstStyle/>
          <a:p>
            <a:endParaRPr lang="nl-NL"/>
          </a:p>
        </p:txBody>
      </p:sp>
      <p:pic>
        <p:nvPicPr>
          <p:cNvPr id="4" name="Picture 3">
            <a:extLst>
              <a:ext uri="{FF2B5EF4-FFF2-40B4-BE49-F238E27FC236}">
                <a16:creationId xmlns:a16="http://schemas.microsoft.com/office/drawing/2014/main" id="{9B9F6D05-1502-0FAC-A1AE-F064406D2EDD}"/>
              </a:ext>
            </a:extLst>
          </p:cNvPr>
          <p:cNvPicPr>
            <a:picLocks noChangeAspect="1"/>
          </p:cNvPicPr>
          <p:nvPr/>
        </p:nvPicPr>
        <p:blipFill rotWithShape="1">
          <a:blip r:embed="rId2"/>
          <a:srcRect t="6106" r="3944" b="3782"/>
          <a:stretch/>
        </p:blipFill>
        <p:spPr bwMode="auto">
          <a:xfrm>
            <a:off x="328168" y="606348"/>
            <a:ext cx="8487663" cy="447891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38580C6-03EA-C21E-CFFF-89576BFDE3AC}"/>
              </a:ext>
            </a:extLst>
          </p:cNvPr>
          <p:cNvPicPr>
            <a:picLocks noChangeAspect="1"/>
          </p:cNvPicPr>
          <p:nvPr/>
        </p:nvPicPr>
        <p:blipFill>
          <a:blip r:embed="rId3"/>
          <a:stretch>
            <a:fillRect/>
          </a:stretch>
        </p:blipFill>
        <p:spPr>
          <a:xfrm>
            <a:off x="77807" y="438150"/>
            <a:ext cx="5425787" cy="4705350"/>
          </a:xfrm>
          <a:prstGeom prst="rect">
            <a:avLst/>
          </a:prstGeom>
        </p:spPr>
      </p:pic>
      <p:sp>
        <p:nvSpPr>
          <p:cNvPr id="3" name="Title 2">
            <a:extLst>
              <a:ext uri="{FF2B5EF4-FFF2-40B4-BE49-F238E27FC236}">
                <a16:creationId xmlns:a16="http://schemas.microsoft.com/office/drawing/2014/main" id="{3FFB59DE-F528-4A7C-BAEF-2F2042A5DA14}"/>
              </a:ext>
            </a:extLst>
          </p:cNvPr>
          <p:cNvSpPr>
            <a:spLocks noGrp="1"/>
          </p:cNvSpPr>
          <p:nvPr>
            <p:ph type="title"/>
          </p:nvPr>
        </p:nvSpPr>
        <p:spPr/>
        <p:txBody>
          <a:bodyPr/>
          <a:lstStyle/>
          <a:p>
            <a:r>
              <a:rPr lang="en-US" b="1" dirty="0">
                <a:solidFill>
                  <a:srgbClr val="3A9A98"/>
                </a:solidFill>
              </a:rPr>
              <a:t>Open-source GEN-AI</a:t>
            </a:r>
            <a:endParaRPr lang="nl-NL" b="1" dirty="0">
              <a:solidFill>
                <a:srgbClr val="3A9A98"/>
              </a:solidFill>
            </a:endParaRPr>
          </a:p>
        </p:txBody>
      </p:sp>
    </p:spTree>
    <p:extLst>
      <p:ext uri="{BB962C8B-B14F-4D97-AF65-F5344CB8AC3E}">
        <p14:creationId xmlns:p14="http://schemas.microsoft.com/office/powerpoint/2010/main" val="2544312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623B2-7C18-9E75-5C93-3785FBE06F12}"/>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B04E180F-F0DB-0088-1AEE-88E204FA2EFC}"/>
              </a:ext>
            </a:extLst>
          </p:cNvPr>
          <p:cNvSpPr>
            <a:spLocks noGrp="1"/>
          </p:cNvSpPr>
          <p:nvPr>
            <p:ph type="title"/>
          </p:nvPr>
        </p:nvSpPr>
        <p:spPr/>
        <p:txBody>
          <a:bodyPr/>
          <a:lstStyle/>
          <a:p>
            <a:r>
              <a:rPr lang="en-US" sz="2900" b="1" dirty="0">
                <a:solidFill>
                  <a:srgbClr val="3A9A98"/>
                </a:solidFill>
              </a:rPr>
              <a:t>We need a more integrated EU AI space</a:t>
            </a:r>
            <a:endParaRPr lang="nl-NL" sz="2900" b="1" dirty="0">
              <a:solidFill>
                <a:srgbClr val="3A9A98"/>
              </a:solidFill>
            </a:endParaRPr>
          </a:p>
        </p:txBody>
      </p:sp>
      <p:pic>
        <p:nvPicPr>
          <p:cNvPr id="5" name="Picture 4">
            <a:extLst>
              <a:ext uri="{FF2B5EF4-FFF2-40B4-BE49-F238E27FC236}">
                <a16:creationId xmlns:a16="http://schemas.microsoft.com/office/drawing/2014/main" id="{7225570C-867D-DD2F-37C6-CAE1C4F8AAE7}"/>
              </a:ext>
            </a:extLst>
          </p:cNvPr>
          <p:cNvPicPr>
            <a:picLocks noChangeAspect="1"/>
          </p:cNvPicPr>
          <p:nvPr/>
        </p:nvPicPr>
        <p:blipFill rotWithShape="1">
          <a:blip r:embed="rId2"/>
          <a:srcRect t="8518" r="5833" b="5185"/>
          <a:stretch/>
        </p:blipFill>
        <p:spPr>
          <a:xfrm>
            <a:off x="228600" y="684628"/>
            <a:ext cx="8610600" cy="4438650"/>
          </a:xfrm>
          <a:prstGeom prst="rect">
            <a:avLst/>
          </a:prstGeom>
        </p:spPr>
      </p:pic>
    </p:spTree>
    <p:extLst>
      <p:ext uri="{BB962C8B-B14F-4D97-AF65-F5344CB8AC3E}">
        <p14:creationId xmlns:p14="http://schemas.microsoft.com/office/powerpoint/2010/main" val="3006662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785D7B-6413-AAE0-FDDB-55E6A79A82B5}"/>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09CE022E-C249-E799-1A26-00D75F2BF8A6}"/>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38D661A5-E652-93B5-4E2D-69F8A537FB44}"/>
              </a:ext>
            </a:extLst>
          </p:cNvPr>
          <p:cNvPicPr>
            <a:picLocks noChangeAspect="1"/>
          </p:cNvPicPr>
          <p:nvPr/>
        </p:nvPicPr>
        <p:blipFill>
          <a:blip r:embed="rId2"/>
          <a:stretch>
            <a:fillRect/>
          </a:stretch>
        </p:blipFill>
        <p:spPr>
          <a:xfrm>
            <a:off x="0" y="0"/>
            <a:ext cx="9143999" cy="5143500"/>
          </a:xfrm>
          <a:prstGeom prst="rect">
            <a:avLst/>
          </a:prstGeom>
        </p:spPr>
      </p:pic>
      <p:pic>
        <p:nvPicPr>
          <p:cNvPr id="4" name="Picture 3">
            <a:extLst>
              <a:ext uri="{FF2B5EF4-FFF2-40B4-BE49-F238E27FC236}">
                <a16:creationId xmlns:a16="http://schemas.microsoft.com/office/drawing/2014/main" id="{DAB38FA9-3E25-0B4B-91C5-9EDB26735589}"/>
              </a:ext>
            </a:extLst>
          </p:cNvPr>
          <p:cNvPicPr>
            <a:picLocks noChangeAspect="1"/>
          </p:cNvPicPr>
          <p:nvPr/>
        </p:nvPicPr>
        <p:blipFill rotWithShape="1">
          <a:blip r:embed="rId3"/>
          <a:srcRect t="14445" r="50833" b="14444"/>
          <a:stretch/>
        </p:blipFill>
        <p:spPr>
          <a:xfrm>
            <a:off x="93207" y="1145854"/>
            <a:ext cx="4147030" cy="3373857"/>
          </a:xfrm>
          <a:prstGeom prst="rect">
            <a:avLst/>
          </a:prstGeom>
        </p:spPr>
      </p:pic>
      <p:pic>
        <p:nvPicPr>
          <p:cNvPr id="6" name="Picture 5">
            <a:extLst>
              <a:ext uri="{FF2B5EF4-FFF2-40B4-BE49-F238E27FC236}">
                <a16:creationId xmlns:a16="http://schemas.microsoft.com/office/drawing/2014/main" id="{E1E59C8E-D90A-877B-E0CC-904115025552}"/>
              </a:ext>
            </a:extLst>
          </p:cNvPr>
          <p:cNvPicPr>
            <a:picLocks noChangeAspect="1"/>
          </p:cNvPicPr>
          <p:nvPr/>
        </p:nvPicPr>
        <p:blipFill rotWithShape="1">
          <a:blip r:embed="rId4"/>
          <a:srcRect l="31668" t="14445" r="12586" b="8518"/>
          <a:stretch/>
        </p:blipFill>
        <p:spPr>
          <a:xfrm>
            <a:off x="4267200" y="971550"/>
            <a:ext cx="4788774" cy="3722466"/>
          </a:xfrm>
          <a:prstGeom prst="rect">
            <a:avLst/>
          </a:prstGeom>
        </p:spPr>
      </p:pic>
    </p:spTree>
    <p:extLst>
      <p:ext uri="{BB962C8B-B14F-4D97-AF65-F5344CB8AC3E}">
        <p14:creationId xmlns:p14="http://schemas.microsoft.com/office/powerpoint/2010/main" val="3792299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199572-C5EA-2E7F-C019-DA10C6795E4B}"/>
              </a:ext>
            </a:extLst>
          </p:cNvPr>
          <p:cNvSpPr>
            <a:spLocks noGrp="1"/>
          </p:cNvSpPr>
          <p:nvPr>
            <p:ph idx="1"/>
          </p:nvPr>
        </p:nvSpPr>
        <p:spPr/>
        <p:txBody>
          <a:bodyPr/>
          <a:lstStyle/>
          <a:p>
            <a:endParaRPr lang="nl-NL" dirty="0"/>
          </a:p>
        </p:txBody>
      </p:sp>
      <p:sp>
        <p:nvSpPr>
          <p:cNvPr id="3" name="Title 2">
            <a:extLst>
              <a:ext uri="{FF2B5EF4-FFF2-40B4-BE49-F238E27FC236}">
                <a16:creationId xmlns:a16="http://schemas.microsoft.com/office/drawing/2014/main" id="{581FDE24-F41B-0764-0647-C60BB923CB27}"/>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4FE0FF7B-DD35-34F2-1DCB-BDED4663F4FB}"/>
              </a:ext>
            </a:extLst>
          </p:cNvPr>
          <p:cNvPicPr>
            <a:picLocks noChangeAspect="1"/>
          </p:cNvPicPr>
          <p:nvPr/>
        </p:nvPicPr>
        <p:blipFill rotWithShape="1">
          <a:blip r:embed="rId2"/>
          <a:srcRect t="8519" r="6348" b="4074"/>
          <a:stretch/>
        </p:blipFill>
        <p:spPr>
          <a:xfrm>
            <a:off x="4267200" y="27761"/>
            <a:ext cx="4876800" cy="5087977"/>
          </a:xfrm>
          <a:prstGeom prst="rect">
            <a:avLst/>
          </a:prstGeom>
        </p:spPr>
      </p:pic>
      <p:sp>
        <p:nvSpPr>
          <p:cNvPr id="6" name="Rectangle 5">
            <a:extLst>
              <a:ext uri="{FF2B5EF4-FFF2-40B4-BE49-F238E27FC236}">
                <a16:creationId xmlns:a16="http://schemas.microsoft.com/office/drawing/2014/main" id="{E2F414B7-43D0-F645-1773-43C6C4F985DE}"/>
              </a:ext>
            </a:extLst>
          </p:cNvPr>
          <p:cNvSpPr/>
          <p:nvPr/>
        </p:nvSpPr>
        <p:spPr>
          <a:xfrm>
            <a:off x="0" y="4897269"/>
            <a:ext cx="9144000" cy="2184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Picture 7">
            <a:extLst>
              <a:ext uri="{FF2B5EF4-FFF2-40B4-BE49-F238E27FC236}">
                <a16:creationId xmlns:a16="http://schemas.microsoft.com/office/drawing/2014/main" id="{4A51A96A-6A17-A707-D777-D2DEB0169907}"/>
              </a:ext>
            </a:extLst>
          </p:cNvPr>
          <p:cNvPicPr>
            <a:picLocks noChangeAspect="1"/>
          </p:cNvPicPr>
          <p:nvPr/>
        </p:nvPicPr>
        <p:blipFill>
          <a:blip r:embed="rId3"/>
          <a:stretch>
            <a:fillRect/>
          </a:stretch>
        </p:blipFill>
        <p:spPr>
          <a:xfrm>
            <a:off x="27355" y="0"/>
            <a:ext cx="9089290" cy="5143500"/>
          </a:xfrm>
          <a:prstGeom prst="rect">
            <a:avLst/>
          </a:prstGeom>
        </p:spPr>
      </p:pic>
    </p:spTree>
    <p:extLst>
      <p:ext uri="{BB962C8B-B14F-4D97-AF65-F5344CB8AC3E}">
        <p14:creationId xmlns:p14="http://schemas.microsoft.com/office/powerpoint/2010/main" val="2139814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199572-C5EA-2E7F-C019-DA10C6795E4B}"/>
              </a:ext>
            </a:extLst>
          </p:cNvPr>
          <p:cNvSpPr>
            <a:spLocks noGrp="1"/>
          </p:cNvSpPr>
          <p:nvPr>
            <p:ph idx="1"/>
          </p:nvPr>
        </p:nvSpPr>
        <p:spPr/>
        <p:txBody>
          <a:bodyPr/>
          <a:lstStyle/>
          <a:p>
            <a:endParaRPr lang="nl-NL" dirty="0"/>
          </a:p>
        </p:txBody>
      </p:sp>
      <p:sp>
        <p:nvSpPr>
          <p:cNvPr id="3" name="Title 2">
            <a:extLst>
              <a:ext uri="{FF2B5EF4-FFF2-40B4-BE49-F238E27FC236}">
                <a16:creationId xmlns:a16="http://schemas.microsoft.com/office/drawing/2014/main" id="{581FDE24-F41B-0764-0647-C60BB923CB27}"/>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4FE0FF7B-DD35-34F2-1DCB-BDED4663F4FB}"/>
              </a:ext>
            </a:extLst>
          </p:cNvPr>
          <p:cNvPicPr>
            <a:picLocks noChangeAspect="1"/>
          </p:cNvPicPr>
          <p:nvPr/>
        </p:nvPicPr>
        <p:blipFill rotWithShape="1">
          <a:blip r:embed="rId2"/>
          <a:srcRect t="8519" r="6348" b="4074"/>
          <a:stretch/>
        </p:blipFill>
        <p:spPr>
          <a:xfrm>
            <a:off x="0" y="27761"/>
            <a:ext cx="9144000" cy="5087977"/>
          </a:xfrm>
          <a:prstGeom prst="rect">
            <a:avLst/>
          </a:prstGeom>
        </p:spPr>
      </p:pic>
      <p:sp>
        <p:nvSpPr>
          <p:cNvPr id="6" name="Rectangle 5">
            <a:extLst>
              <a:ext uri="{FF2B5EF4-FFF2-40B4-BE49-F238E27FC236}">
                <a16:creationId xmlns:a16="http://schemas.microsoft.com/office/drawing/2014/main" id="{E2F414B7-43D0-F645-1773-43C6C4F985DE}"/>
              </a:ext>
            </a:extLst>
          </p:cNvPr>
          <p:cNvSpPr/>
          <p:nvPr/>
        </p:nvSpPr>
        <p:spPr>
          <a:xfrm>
            <a:off x="0" y="5034265"/>
            <a:ext cx="9144000" cy="2184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079342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6B9E9D-08F4-6D09-08A0-A7FBD71F50EC}"/>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8C937690-41F1-12D7-CF17-97155A68DC06}"/>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D8F3021E-3A9C-8688-3BE5-FA010D46732A}"/>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379250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0E94D-DB44-C561-B05D-3E30C694EDA5}"/>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2DA4A8F2-9B7A-68A1-949F-8BCDECF333EA}"/>
              </a:ext>
            </a:extLst>
          </p:cNvPr>
          <p:cNvSpPr>
            <a:spLocks noGrp="1"/>
          </p:cNvSpPr>
          <p:nvPr>
            <p:ph type="title"/>
          </p:nvPr>
        </p:nvSpPr>
        <p:spPr/>
        <p:txBody>
          <a:bodyPr/>
          <a:lstStyle/>
          <a:p>
            <a:endParaRPr lang="nl-NL"/>
          </a:p>
        </p:txBody>
      </p:sp>
    </p:spTree>
    <p:extLst>
      <p:ext uri="{BB962C8B-B14F-4D97-AF65-F5344CB8AC3E}">
        <p14:creationId xmlns:p14="http://schemas.microsoft.com/office/powerpoint/2010/main" val="3546290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C2FCEB-A28B-0BC7-7365-8EC45F3DC7E1}"/>
              </a:ext>
            </a:extLst>
          </p:cNvPr>
          <p:cNvSpPr>
            <a:spLocks noGrp="1"/>
          </p:cNvSpPr>
          <p:nvPr>
            <p:ph idx="1"/>
          </p:nvPr>
        </p:nvSpPr>
        <p:spPr/>
        <p:txBody>
          <a:bodyPr/>
          <a:lstStyle/>
          <a:p>
            <a:endParaRPr lang="nl-NL" dirty="0"/>
          </a:p>
        </p:txBody>
      </p:sp>
      <p:sp>
        <p:nvSpPr>
          <p:cNvPr id="3" name="Title 2">
            <a:extLst>
              <a:ext uri="{FF2B5EF4-FFF2-40B4-BE49-F238E27FC236}">
                <a16:creationId xmlns:a16="http://schemas.microsoft.com/office/drawing/2014/main" id="{EA124A3E-0416-99E2-44CB-5D7C0E951FB1}"/>
              </a:ext>
            </a:extLst>
          </p:cNvPr>
          <p:cNvSpPr>
            <a:spLocks noGrp="1"/>
          </p:cNvSpPr>
          <p:nvPr>
            <p:ph type="title"/>
          </p:nvPr>
        </p:nvSpPr>
        <p:spPr/>
        <p:txBody>
          <a:bodyPr/>
          <a:lstStyle/>
          <a:p>
            <a:r>
              <a:rPr lang="en-US" dirty="0"/>
              <a:t>m</a:t>
            </a:r>
            <a:endParaRPr lang="nl-NL" dirty="0"/>
          </a:p>
        </p:txBody>
      </p:sp>
      <p:pic>
        <p:nvPicPr>
          <p:cNvPr id="5" name="Picture 4">
            <a:extLst>
              <a:ext uri="{FF2B5EF4-FFF2-40B4-BE49-F238E27FC236}">
                <a16:creationId xmlns:a16="http://schemas.microsoft.com/office/drawing/2014/main" id="{F019C0E5-99BD-632F-3E8A-B223F1C31A4B}"/>
              </a:ext>
            </a:extLst>
          </p:cNvPr>
          <p:cNvPicPr>
            <a:picLocks noChangeAspect="1"/>
          </p:cNvPicPr>
          <p:nvPr/>
        </p:nvPicPr>
        <p:blipFill rotWithShape="1">
          <a:blip r:embed="rId3"/>
          <a:srcRect l="4166" t="10000" r="34166" b="7037"/>
          <a:stretch/>
        </p:blipFill>
        <p:spPr>
          <a:xfrm>
            <a:off x="1600200" y="0"/>
            <a:ext cx="6625771" cy="5014096"/>
          </a:xfrm>
          <a:prstGeom prst="rect">
            <a:avLst/>
          </a:prstGeom>
        </p:spPr>
      </p:pic>
    </p:spTree>
    <p:extLst>
      <p:ext uri="{BB962C8B-B14F-4D97-AF65-F5344CB8AC3E}">
        <p14:creationId xmlns:p14="http://schemas.microsoft.com/office/powerpoint/2010/main" val="1516941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B98665-708F-6C27-284B-C4CC8C91F292}"/>
              </a:ext>
            </a:extLst>
          </p:cNvPr>
          <p:cNvPicPr>
            <a:picLocks noChangeAspect="1"/>
          </p:cNvPicPr>
          <p:nvPr/>
        </p:nvPicPr>
        <p:blipFill>
          <a:blip r:embed="rId3"/>
          <a:stretch>
            <a:fillRect/>
          </a:stretch>
        </p:blipFill>
        <p:spPr>
          <a:xfrm>
            <a:off x="381000" y="-51133"/>
            <a:ext cx="8534400" cy="5233639"/>
          </a:xfrm>
          <a:prstGeom prst="rect">
            <a:avLst/>
          </a:prstGeom>
        </p:spPr>
      </p:pic>
      <p:sp>
        <p:nvSpPr>
          <p:cNvPr id="2" name="Content Placeholder 1">
            <a:extLst>
              <a:ext uri="{FF2B5EF4-FFF2-40B4-BE49-F238E27FC236}">
                <a16:creationId xmlns:a16="http://schemas.microsoft.com/office/drawing/2014/main" id="{DEC2FCEB-A28B-0BC7-7365-8EC45F3DC7E1}"/>
              </a:ext>
            </a:extLst>
          </p:cNvPr>
          <p:cNvSpPr>
            <a:spLocks noGrp="1"/>
          </p:cNvSpPr>
          <p:nvPr>
            <p:ph idx="1"/>
          </p:nvPr>
        </p:nvSpPr>
        <p:spPr/>
        <p:txBody>
          <a:bodyPr/>
          <a:lstStyle/>
          <a:p>
            <a:endParaRPr lang="nl-NL" dirty="0"/>
          </a:p>
        </p:txBody>
      </p:sp>
      <p:sp>
        <p:nvSpPr>
          <p:cNvPr id="3" name="Title 2">
            <a:extLst>
              <a:ext uri="{FF2B5EF4-FFF2-40B4-BE49-F238E27FC236}">
                <a16:creationId xmlns:a16="http://schemas.microsoft.com/office/drawing/2014/main" id="{EA124A3E-0416-99E2-44CB-5D7C0E951FB1}"/>
              </a:ext>
            </a:extLst>
          </p:cNvPr>
          <p:cNvSpPr>
            <a:spLocks noGrp="1"/>
          </p:cNvSpPr>
          <p:nvPr>
            <p:ph type="title"/>
          </p:nvPr>
        </p:nvSpPr>
        <p:spPr/>
        <p:txBody>
          <a:bodyPr/>
          <a:lstStyle/>
          <a:p>
            <a:r>
              <a:rPr lang="en-US" dirty="0"/>
              <a:t>m</a:t>
            </a:r>
            <a:endParaRPr lang="nl-NL" dirty="0"/>
          </a:p>
        </p:txBody>
      </p:sp>
    </p:spTree>
    <p:extLst>
      <p:ext uri="{BB962C8B-B14F-4D97-AF65-F5344CB8AC3E}">
        <p14:creationId xmlns:p14="http://schemas.microsoft.com/office/powerpoint/2010/main" val="667675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AF29F7-AA5A-F41F-B56F-872C586226BB}"/>
              </a:ext>
            </a:extLst>
          </p:cNvPr>
          <p:cNvPicPr>
            <a:picLocks noChangeAspect="1"/>
          </p:cNvPicPr>
          <p:nvPr/>
        </p:nvPicPr>
        <p:blipFill>
          <a:blip r:embed="rId2"/>
          <a:stretch>
            <a:fillRect/>
          </a:stretch>
        </p:blipFill>
        <p:spPr>
          <a:xfrm>
            <a:off x="250034" y="964658"/>
            <a:ext cx="3005138" cy="376209"/>
          </a:xfrm>
          <a:prstGeom prst="rect">
            <a:avLst/>
          </a:prstGeom>
        </p:spPr>
      </p:pic>
      <p:pic>
        <p:nvPicPr>
          <p:cNvPr id="7" name="Picture 6">
            <a:extLst>
              <a:ext uri="{FF2B5EF4-FFF2-40B4-BE49-F238E27FC236}">
                <a16:creationId xmlns:a16="http://schemas.microsoft.com/office/drawing/2014/main" id="{3C8E5954-9225-DD1A-1C09-A5EDC07F0A47}"/>
              </a:ext>
            </a:extLst>
          </p:cNvPr>
          <p:cNvPicPr>
            <a:picLocks noChangeAspect="1"/>
          </p:cNvPicPr>
          <p:nvPr/>
        </p:nvPicPr>
        <p:blipFill>
          <a:blip r:embed="rId3"/>
          <a:stretch>
            <a:fillRect/>
          </a:stretch>
        </p:blipFill>
        <p:spPr>
          <a:xfrm>
            <a:off x="3343273" y="976333"/>
            <a:ext cx="5091114" cy="385599"/>
          </a:xfrm>
          <a:prstGeom prst="rect">
            <a:avLst/>
          </a:prstGeom>
        </p:spPr>
      </p:pic>
      <p:pic>
        <p:nvPicPr>
          <p:cNvPr id="9" name="Picture 8">
            <a:extLst>
              <a:ext uri="{FF2B5EF4-FFF2-40B4-BE49-F238E27FC236}">
                <a16:creationId xmlns:a16="http://schemas.microsoft.com/office/drawing/2014/main" id="{741B3D56-EC61-98A7-CB18-243C3762D5AC}"/>
              </a:ext>
            </a:extLst>
          </p:cNvPr>
          <p:cNvPicPr>
            <a:picLocks noChangeAspect="1"/>
          </p:cNvPicPr>
          <p:nvPr/>
        </p:nvPicPr>
        <p:blipFill>
          <a:blip r:embed="rId4"/>
          <a:stretch>
            <a:fillRect/>
          </a:stretch>
        </p:blipFill>
        <p:spPr>
          <a:xfrm>
            <a:off x="227174" y="1388602"/>
            <a:ext cx="8486775" cy="2447925"/>
          </a:xfrm>
          <a:prstGeom prst="rect">
            <a:avLst/>
          </a:prstGeom>
        </p:spPr>
      </p:pic>
      <p:sp>
        <p:nvSpPr>
          <p:cNvPr id="15" name="Rectangle 14">
            <a:extLst>
              <a:ext uri="{FF2B5EF4-FFF2-40B4-BE49-F238E27FC236}">
                <a16:creationId xmlns:a16="http://schemas.microsoft.com/office/drawing/2014/main" id="{9CBDD035-50EC-0C33-884D-81F2ABB651F3}"/>
              </a:ext>
            </a:extLst>
          </p:cNvPr>
          <p:cNvSpPr/>
          <p:nvPr/>
        </p:nvSpPr>
        <p:spPr>
          <a:xfrm>
            <a:off x="1295400" y="1767292"/>
            <a:ext cx="1580200" cy="266700"/>
          </a:xfrm>
          <a:prstGeom prst="rect">
            <a:avLst/>
          </a:prstGeom>
          <a:solidFill>
            <a:srgbClr val="4C5F27">
              <a:alpha val="14902"/>
            </a:srgbClr>
          </a:solidFill>
          <a:ln>
            <a:solidFill>
              <a:srgbClr val="4C5F2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5">
            <a:extLst>
              <a:ext uri="{FF2B5EF4-FFF2-40B4-BE49-F238E27FC236}">
                <a16:creationId xmlns:a16="http://schemas.microsoft.com/office/drawing/2014/main" id="{9F9919DF-4736-DC76-72C6-C521332769FD}"/>
              </a:ext>
            </a:extLst>
          </p:cNvPr>
          <p:cNvSpPr/>
          <p:nvPr/>
        </p:nvSpPr>
        <p:spPr>
          <a:xfrm>
            <a:off x="3848100" y="1473395"/>
            <a:ext cx="1219200" cy="266700"/>
          </a:xfrm>
          <a:prstGeom prst="rect">
            <a:avLst/>
          </a:prstGeom>
          <a:solidFill>
            <a:srgbClr val="4C5F27">
              <a:alpha val="14902"/>
            </a:srgbClr>
          </a:solidFill>
          <a:ln>
            <a:solidFill>
              <a:srgbClr val="4C5F2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a:extLst>
              <a:ext uri="{FF2B5EF4-FFF2-40B4-BE49-F238E27FC236}">
                <a16:creationId xmlns:a16="http://schemas.microsoft.com/office/drawing/2014/main" id="{0B1FF12E-A271-F005-69AB-34FC09FAC0AF}"/>
              </a:ext>
            </a:extLst>
          </p:cNvPr>
          <p:cNvSpPr/>
          <p:nvPr/>
        </p:nvSpPr>
        <p:spPr>
          <a:xfrm>
            <a:off x="5486400" y="2045684"/>
            <a:ext cx="3033711" cy="266700"/>
          </a:xfrm>
          <a:prstGeom prst="rect">
            <a:avLst/>
          </a:prstGeom>
          <a:solidFill>
            <a:srgbClr val="4C5F27">
              <a:alpha val="14902"/>
            </a:srgbClr>
          </a:solidFill>
          <a:ln>
            <a:solidFill>
              <a:srgbClr val="4C5F2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tangle 17">
            <a:extLst>
              <a:ext uri="{FF2B5EF4-FFF2-40B4-BE49-F238E27FC236}">
                <a16:creationId xmlns:a16="http://schemas.microsoft.com/office/drawing/2014/main" id="{7AAE16E6-8E49-17E3-9256-DA4E9B0EEE6A}"/>
              </a:ext>
            </a:extLst>
          </p:cNvPr>
          <p:cNvSpPr/>
          <p:nvPr/>
        </p:nvSpPr>
        <p:spPr>
          <a:xfrm>
            <a:off x="391954" y="2312384"/>
            <a:ext cx="1295400" cy="266700"/>
          </a:xfrm>
          <a:prstGeom prst="rect">
            <a:avLst/>
          </a:prstGeom>
          <a:solidFill>
            <a:srgbClr val="4C5F27">
              <a:alpha val="14902"/>
            </a:srgbClr>
          </a:solidFill>
          <a:ln>
            <a:solidFill>
              <a:srgbClr val="4C5F2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xtBox 18">
            <a:extLst>
              <a:ext uri="{FF2B5EF4-FFF2-40B4-BE49-F238E27FC236}">
                <a16:creationId xmlns:a16="http://schemas.microsoft.com/office/drawing/2014/main" id="{9BACBEF2-4BB5-DD95-6E98-F847E5CE0037}"/>
              </a:ext>
            </a:extLst>
          </p:cNvPr>
          <p:cNvSpPr txBox="1"/>
          <p:nvPr/>
        </p:nvSpPr>
        <p:spPr>
          <a:xfrm>
            <a:off x="484056" y="4007404"/>
            <a:ext cx="8175887" cy="769441"/>
          </a:xfrm>
          <a:prstGeom prst="rect">
            <a:avLst/>
          </a:prstGeom>
          <a:noFill/>
        </p:spPr>
        <p:txBody>
          <a:bodyPr wrap="square">
            <a:spAutoFit/>
          </a:bodyPr>
          <a:lstStyle/>
          <a:p>
            <a:pPr algn="just"/>
            <a:r>
              <a:rPr lang="en-US" sz="2200" b="1" dirty="0">
                <a:solidFill>
                  <a:srgbClr val="3A9A98"/>
                </a:solidFill>
              </a:rPr>
              <a:t>Low performers benefit the most from (generative) AI – while the very top performers sometimes don’t benefit at all  </a:t>
            </a:r>
            <a:endParaRPr lang="nl-NL" sz="2200" b="1" dirty="0">
              <a:solidFill>
                <a:srgbClr val="3A9A98"/>
              </a:solidFill>
            </a:endParaRPr>
          </a:p>
        </p:txBody>
      </p:sp>
      <p:sp>
        <p:nvSpPr>
          <p:cNvPr id="20" name="Title 2">
            <a:extLst>
              <a:ext uri="{FF2B5EF4-FFF2-40B4-BE49-F238E27FC236}">
                <a16:creationId xmlns:a16="http://schemas.microsoft.com/office/drawing/2014/main" id="{C329D1F6-EB12-2497-0DAE-37CBD47D03DD}"/>
              </a:ext>
            </a:extLst>
          </p:cNvPr>
          <p:cNvSpPr>
            <a:spLocks noGrp="1"/>
          </p:cNvSpPr>
          <p:nvPr>
            <p:ph type="title"/>
          </p:nvPr>
        </p:nvSpPr>
        <p:spPr>
          <a:xfrm>
            <a:off x="0" y="0"/>
            <a:ext cx="8915400" cy="571500"/>
          </a:xfrm>
        </p:spPr>
        <p:txBody>
          <a:bodyPr/>
          <a:lstStyle/>
          <a:p>
            <a:r>
              <a:rPr lang="en-US" b="1" dirty="0">
                <a:solidFill>
                  <a:srgbClr val="3A9A98"/>
                </a:solidFill>
              </a:rPr>
              <a:t>The spell-checker effect</a:t>
            </a:r>
            <a:endParaRPr lang="nl-NL" b="1" dirty="0">
              <a:solidFill>
                <a:srgbClr val="3A9A98"/>
              </a:solidFill>
            </a:endParaRPr>
          </a:p>
        </p:txBody>
      </p:sp>
      <p:sp>
        <p:nvSpPr>
          <p:cNvPr id="21" name="Rectangle 20">
            <a:extLst>
              <a:ext uri="{FF2B5EF4-FFF2-40B4-BE49-F238E27FC236}">
                <a16:creationId xmlns:a16="http://schemas.microsoft.com/office/drawing/2014/main" id="{95BE900C-C27D-92A0-B5E5-3278895EAF78}"/>
              </a:ext>
            </a:extLst>
          </p:cNvPr>
          <p:cNvSpPr/>
          <p:nvPr/>
        </p:nvSpPr>
        <p:spPr>
          <a:xfrm>
            <a:off x="484056" y="4007404"/>
            <a:ext cx="8175887" cy="769441"/>
          </a:xfrm>
          <a:prstGeom prst="rect">
            <a:avLst/>
          </a:prstGeom>
          <a:noFill/>
          <a:ln>
            <a:solidFill>
              <a:srgbClr val="4C5F2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FFFFFF"/>
              </a:solidFill>
            </a:endParaRPr>
          </a:p>
        </p:txBody>
      </p:sp>
    </p:spTree>
    <p:extLst>
      <p:ext uri="{BB962C8B-B14F-4D97-AF65-F5344CB8AC3E}">
        <p14:creationId xmlns:p14="http://schemas.microsoft.com/office/powerpoint/2010/main" val="596139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8C5990-9167-3C9F-55E4-F95885732920}"/>
              </a:ext>
            </a:extLst>
          </p:cNvPr>
          <p:cNvSpPr>
            <a:spLocks noGrp="1"/>
          </p:cNvSpPr>
          <p:nvPr>
            <p:ph idx="1"/>
          </p:nvPr>
        </p:nvSpPr>
        <p:spPr/>
        <p:txBody>
          <a:bodyPr/>
          <a:lstStyle/>
          <a:p>
            <a:endParaRPr lang="nl-NL" dirty="0"/>
          </a:p>
        </p:txBody>
      </p:sp>
      <p:sp>
        <p:nvSpPr>
          <p:cNvPr id="3" name="Title 2">
            <a:extLst>
              <a:ext uri="{FF2B5EF4-FFF2-40B4-BE49-F238E27FC236}">
                <a16:creationId xmlns:a16="http://schemas.microsoft.com/office/drawing/2014/main" id="{397F3822-9700-D9A1-FC3D-BB6BE616FAD6}"/>
              </a:ext>
            </a:extLst>
          </p:cNvPr>
          <p:cNvSpPr>
            <a:spLocks noGrp="1"/>
          </p:cNvSpPr>
          <p:nvPr>
            <p:ph type="title"/>
          </p:nvPr>
        </p:nvSpPr>
        <p:spPr>
          <a:xfrm>
            <a:off x="0" y="170464"/>
            <a:ext cx="8915400" cy="571500"/>
          </a:xfrm>
        </p:spPr>
        <p:txBody>
          <a:bodyPr/>
          <a:lstStyle/>
          <a:p>
            <a:r>
              <a:rPr lang="en-US" b="1" dirty="0">
                <a:solidFill>
                  <a:srgbClr val="3A9A98"/>
                </a:solidFill>
              </a:rPr>
              <a:t>AI is much more ‘creative’ than we initially expected </a:t>
            </a:r>
            <a:endParaRPr lang="nl-NL" b="1" dirty="0">
              <a:solidFill>
                <a:srgbClr val="3A9A98"/>
              </a:solidFill>
            </a:endParaRPr>
          </a:p>
        </p:txBody>
      </p:sp>
      <p:pic>
        <p:nvPicPr>
          <p:cNvPr id="5" name="Picture 4">
            <a:extLst>
              <a:ext uri="{FF2B5EF4-FFF2-40B4-BE49-F238E27FC236}">
                <a16:creationId xmlns:a16="http://schemas.microsoft.com/office/drawing/2014/main" id="{E8858F9F-C100-8C42-815E-C291BAA0C279}"/>
              </a:ext>
            </a:extLst>
          </p:cNvPr>
          <p:cNvPicPr>
            <a:picLocks noChangeAspect="1"/>
          </p:cNvPicPr>
          <p:nvPr/>
        </p:nvPicPr>
        <p:blipFill>
          <a:blip r:embed="rId3"/>
          <a:stretch>
            <a:fillRect/>
          </a:stretch>
        </p:blipFill>
        <p:spPr>
          <a:xfrm>
            <a:off x="152400" y="1123950"/>
            <a:ext cx="3962399" cy="3687362"/>
          </a:xfrm>
          <a:prstGeom prst="rect">
            <a:avLst/>
          </a:prstGeom>
        </p:spPr>
      </p:pic>
      <p:pic>
        <p:nvPicPr>
          <p:cNvPr id="9" name="Picture 8">
            <a:extLst>
              <a:ext uri="{FF2B5EF4-FFF2-40B4-BE49-F238E27FC236}">
                <a16:creationId xmlns:a16="http://schemas.microsoft.com/office/drawing/2014/main" id="{0204D452-1511-7BF1-CF0E-516199E36317}"/>
              </a:ext>
            </a:extLst>
          </p:cNvPr>
          <p:cNvPicPr>
            <a:picLocks noChangeAspect="1"/>
          </p:cNvPicPr>
          <p:nvPr/>
        </p:nvPicPr>
        <p:blipFill>
          <a:blip r:embed="rId4"/>
          <a:stretch>
            <a:fillRect/>
          </a:stretch>
        </p:blipFill>
        <p:spPr>
          <a:xfrm>
            <a:off x="4267200" y="1295399"/>
            <a:ext cx="4820777" cy="3371851"/>
          </a:xfrm>
          <a:prstGeom prst="rect">
            <a:avLst/>
          </a:prstGeom>
        </p:spPr>
      </p:pic>
    </p:spTree>
    <p:extLst>
      <p:ext uri="{BB962C8B-B14F-4D97-AF65-F5344CB8AC3E}">
        <p14:creationId xmlns:p14="http://schemas.microsoft.com/office/powerpoint/2010/main" val="2790065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994744-9940-31EB-DA5F-649230FBBA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689369"/>
            <a:ext cx="7086600" cy="4471952"/>
          </a:xfrm>
        </p:spPr>
      </p:pic>
      <p:sp>
        <p:nvSpPr>
          <p:cNvPr id="3" name="Title 2">
            <a:extLst>
              <a:ext uri="{FF2B5EF4-FFF2-40B4-BE49-F238E27FC236}">
                <a16:creationId xmlns:a16="http://schemas.microsoft.com/office/drawing/2014/main" id="{33664159-845F-9D23-E667-14B7BF81B914}"/>
              </a:ext>
            </a:extLst>
          </p:cNvPr>
          <p:cNvSpPr>
            <a:spLocks noGrp="1"/>
          </p:cNvSpPr>
          <p:nvPr>
            <p:ph type="title"/>
          </p:nvPr>
        </p:nvSpPr>
        <p:spPr/>
        <p:txBody>
          <a:bodyPr/>
          <a:lstStyle/>
          <a:p>
            <a:r>
              <a:rPr lang="en-US" sz="2600" b="1" dirty="0">
                <a:solidFill>
                  <a:srgbClr val="3A9A98"/>
                </a:solidFill>
              </a:rPr>
              <a:t>Because novelty is about new recombinations</a:t>
            </a:r>
            <a:endParaRPr lang="nl-NL" sz="2600" b="1" dirty="0">
              <a:solidFill>
                <a:srgbClr val="3A9A98"/>
              </a:solidFill>
            </a:endParaRPr>
          </a:p>
        </p:txBody>
      </p:sp>
    </p:spTree>
    <p:extLst>
      <p:ext uri="{BB962C8B-B14F-4D97-AF65-F5344CB8AC3E}">
        <p14:creationId xmlns:p14="http://schemas.microsoft.com/office/powerpoint/2010/main" val="880000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9CC8D2-7379-8687-757C-A0B0093196BC}"/>
              </a:ext>
            </a:extLst>
          </p:cNvPr>
          <p:cNvSpPr>
            <a:spLocks noGrp="1"/>
          </p:cNvSpPr>
          <p:nvPr>
            <p:ph idx="1"/>
          </p:nvPr>
        </p:nvSpPr>
        <p:spPr>
          <a:xfrm>
            <a:off x="5486400" y="1254841"/>
            <a:ext cx="3429000" cy="2700846"/>
          </a:xfrm>
        </p:spPr>
        <p:txBody>
          <a:bodyPr/>
          <a:lstStyle/>
          <a:p>
            <a:pPr marL="0" indent="0">
              <a:buNone/>
            </a:pPr>
            <a:r>
              <a:rPr lang="en-US" dirty="0"/>
              <a:t>Healthcare</a:t>
            </a:r>
          </a:p>
          <a:p>
            <a:pPr marL="0" indent="0">
              <a:buNone/>
            </a:pPr>
            <a:r>
              <a:rPr lang="en-US" dirty="0"/>
              <a:t>Justice system </a:t>
            </a:r>
          </a:p>
          <a:p>
            <a:pPr marL="0" indent="0">
              <a:buNone/>
            </a:pPr>
            <a:r>
              <a:rPr lang="en-US" dirty="0"/>
              <a:t>Investment </a:t>
            </a:r>
          </a:p>
          <a:p>
            <a:pPr marL="0" indent="0">
              <a:buNone/>
            </a:pPr>
            <a:r>
              <a:rPr lang="en-US" dirty="0"/>
              <a:t>Social media moderation</a:t>
            </a:r>
          </a:p>
          <a:p>
            <a:pPr marL="0" indent="0">
              <a:buNone/>
            </a:pPr>
            <a:r>
              <a:rPr lang="en-US" dirty="0"/>
              <a:t>Autonomous systems</a:t>
            </a:r>
          </a:p>
          <a:p>
            <a:pPr marL="0" indent="0">
              <a:buNone/>
            </a:pPr>
            <a:r>
              <a:rPr lang="en-US" dirty="0"/>
              <a:t>Recruitment tools </a:t>
            </a:r>
          </a:p>
          <a:p>
            <a:pPr marL="0" indent="0">
              <a:buNone/>
            </a:pPr>
            <a:r>
              <a:rPr lang="en-US" dirty="0"/>
              <a:t>…</a:t>
            </a:r>
          </a:p>
        </p:txBody>
      </p:sp>
      <p:sp>
        <p:nvSpPr>
          <p:cNvPr id="3" name="Title 2">
            <a:extLst>
              <a:ext uri="{FF2B5EF4-FFF2-40B4-BE49-F238E27FC236}">
                <a16:creationId xmlns:a16="http://schemas.microsoft.com/office/drawing/2014/main" id="{2B592B06-A8E1-2F05-B042-E6B83F6E1D51}"/>
              </a:ext>
            </a:extLst>
          </p:cNvPr>
          <p:cNvSpPr>
            <a:spLocks noGrp="1"/>
          </p:cNvSpPr>
          <p:nvPr>
            <p:ph type="title"/>
          </p:nvPr>
        </p:nvSpPr>
        <p:spPr/>
        <p:txBody>
          <a:bodyPr/>
          <a:lstStyle/>
          <a:p>
            <a:r>
              <a:rPr lang="en-US" b="1" dirty="0">
                <a:solidFill>
                  <a:srgbClr val="3A9A98"/>
                </a:solidFill>
              </a:rPr>
              <a:t>Judgement </a:t>
            </a:r>
            <a:endParaRPr lang="nl-NL" b="1" dirty="0">
              <a:solidFill>
                <a:srgbClr val="3A9A98"/>
              </a:solidFill>
            </a:endParaRPr>
          </a:p>
        </p:txBody>
      </p:sp>
      <p:pic>
        <p:nvPicPr>
          <p:cNvPr id="5" name="Picture 4">
            <a:extLst>
              <a:ext uri="{FF2B5EF4-FFF2-40B4-BE49-F238E27FC236}">
                <a16:creationId xmlns:a16="http://schemas.microsoft.com/office/drawing/2014/main" id="{88A839FB-E934-CD98-E42E-E82A49B82BC1}"/>
              </a:ext>
            </a:extLst>
          </p:cNvPr>
          <p:cNvPicPr>
            <a:picLocks noChangeAspect="1"/>
          </p:cNvPicPr>
          <p:nvPr/>
        </p:nvPicPr>
        <p:blipFill>
          <a:blip r:embed="rId3"/>
          <a:stretch>
            <a:fillRect/>
          </a:stretch>
        </p:blipFill>
        <p:spPr>
          <a:xfrm>
            <a:off x="228600" y="1614920"/>
            <a:ext cx="4672233" cy="2700846"/>
          </a:xfrm>
          <a:prstGeom prst="rect">
            <a:avLst/>
          </a:prstGeom>
        </p:spPr>
      </p:pic>
      <p:pic>
        <p:nvPicPr>
          <p:cNvPr id="7" name="Picture 6">
            <a:extLst>
              <a:ext uri="{FF2B5EF4-FFF2-40B4-BE49-F238E27FC236}">
                <a16:creationId xmlns:a16="http://schemas.microsoft.com/office/drawing/2014/main" id="{67CB06D1-BD54-1107-C6FE-96123D0997E3}"/>
              </a:ext>
            </a:extLst>
          </p:cNvPr>
          <p:cNvPicPr>
            <a:picLocks noChangeAspect="1"/>
          </p:cNvPicPr>
          <p:nvPr/>
        </p:nvPicPr>
        <p:blipFill>
          <a:blip r:embed="rId4"/>
          <a:stretch>
            <a:fillRect/>
          </a:stretch>
        </p:blipFill>
        <p:spPr>
          <a:xfrm>
            <a:off x="0" y="935031"/>
            <a:ext cx="5181600" cy="653382"/>
          </a:xfrm>
          <a:prstGeom prst="rect">
            <a:avLst/>
          </a:prstGeom>
        </p:spPr>
      </p:pic>
      <p:sp>
        <p:nvSpPr>
          <p:cNvPr id="8" name="Rectangle 7">
            <a:extLst>
              <a:ext uri="{FF2B5EF4-FFF2-40B4-BE49-F238E27FC236}">
                <a16:creationId xmlns:a16="http://schemas.microsoft.com/office/drawing/2014/main" id="{C68FD6BD-DCE5-1816-D9F7-5C596A350339}"/>
              </a:ext>
            </a:extLst>
          </p:cNvPr>
          <p:cNvSpPr/>
          <p:nvPr/>
        </p:nvSpPr>
        <p:spPr>
          <a:xfrm>
            <a:off x="5334000" y="1187813"/>
            <a:ext cx="3626370" cy="2635924"/>
          </a:xfrm>
          <a:prstGeom prst="rect">
            <a:avLst/>
          </a:prstGeom>
          <a:noFill/>
          <a:ln>
            <a:solidFill>
              <a:srgbClr val="3A9A9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3A9A98"/>
              </a:solidFill>
            </a:endParaRPr>
          </a:p>
        </p:txBody>
      </p:sp>
    </p:spTree>
    <p:extLst>
      <p:ext uri="{BB962C8B-B14F-4D97-AF65-F5344CB8AC3E}">
        <p14:creationId xmlns:p14="http://schemas.microsoft.com/office/powerpoint/2010/main" val="1393520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785D7B-6413-AAE0-FDDB-55E6A79A82B5}"/>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09CE022E-C249-E799-1A26-00D75F2BF8A6}"/>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38D661A5-E652-93B5-4E2D-69F8A537FB44}"/>
              </a:ext>
            </a:extLst>
          </p:cNvPr>
          <p:cNvPicPr>
            <a:picLocks noChangeAspect="1"/>
          </p:cNvPicPr>
          <p:nvPr/>
        </p:nvPicPr>
        <p:blipFill>
          <a:blip r:embed="rId2"/>
          <a:stretch>
            <a:fillRect/>
          </a:stretch>
        </p:blipFill>
        <p:spPr>
          <a:xfrm>
            <a:off x="0" y="0"/>
            <a:ext cx="9143999" cy="5143500"/>
          </a:xfrm>
          <a:prstGeom prst="rect">
            <a:avLst/>
          </a:prstGeom>
        </p:spPr>
      </p:pic>
      <p:pic>
        <p:nvPicPr>
          <p:cNvPr id="7" name="Picture 6">
            <a:extLst>
              <a:ext uri="{FF2B5EF4-FFF2-40B4-BE49-F238E27FC236}">
                <a16:creationId xmlns:a16="http://schemas.microsoft.com/office/drawing/2014/main" id="{C2619DF5-D7F5-C47D-C98F-BB21BC8B173C}"/>
              </a:ext>
            </a:extLst>
          </p:cNvPr>
          <p:cNvPicPr>
            <a:picLocks noChangeAspect="1"/>
          </p:cNvPicPr>
          <p:nvPr/>
        </p:nvPicPr>
        <p:blipFill rotWithShape="1">
          <a:blip r:embed="rId3"/>
          <a:srcRect t="14445" r="50833" b="14444"/>
          <a:stretch/>
        </p:blipFill>
        <p:spPr>
          <a:xfrm>
            <a:off x="93207" y="1145854"/>
            <a:ext cx="4147030" cy="3373857"/>
          </a:xfrm>
          <a:prstGeom prst="rect">
            <a:avLst/>
          </a:prstGeom>
        </p:spPr>
      </p:pic>
      <p:pic>
        <p:nvPicPr>
          <p:cNvPr id="6" name="Picture 5">
            <a:extLst>
              <a:ext uri="{FF2B5EF4-FFF2-40B4-BE49-F238E27FC236}">
                <a16:creationId xmlns:a16="http://schemas.microsoft.com/office/drawing/2014/main" id="{20EB9D54-C8F8-4D2D-1654-1327708A7E0F}"/>
              </a:ext>
            </a:extLst>
          </p:cNvPr>
          <p:cNvPicPr>
            <a:picLocks noChangeAspect="1"/>
          </p:cNvPicPr>
          <p:nvPr/>
        </p:nvPicPr>
        <p:blipFill rotWithShape="1">
          <a:blip r:embed="rId4"/>
          <a:srcRect l="19167" t="14445" r="11667" b="10000"/>
          <a:stretch/>
        </p:blipFill>
        <p:spPr>
          <a:xfrm>
            <a:off x="3848666" y="1076324"/>
            <a:ext cx="5332505" cy="3276601"/>
          </a:xfrm>
          <a:prstGeom prst="rect">
            <a:avLst/>
          </a:prstGeom>
        </p:spPr>
      </p:pic>
    </p:spTree>
    <p:extLst>
      <p:ext uri="{BB962C8B-B14F-4D97-AF65-F5344CB8AC3E}">
        <p14:creationId xmlns:p14="http://schemas.microsoft.com/office/powerpoint/2010/main" val="1544855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F05EB6-8BBD-D680-EC96-9DBBBBAE48B2}"/>
              </a:ext>
            </a:extLst>
          </p:cNvPr>
          <p:cNvPicPr>
            <a:picLocks noChangeAspect="1"/>
          </p:cNvPicPr>
          <p:nvPr/>
        </p:nvPicPr>
        <p:blipFill>
          <a:blip r:embed="rId2"/>
          <a:stretch>
            <a:fillRect/>
          </a:stretch>
        </p:blipFill>
        <p:spPr>
          <a:xfrm>
            <a:off x="141330" y="2190750"/>
            <a:ext cx="4354470" cy="2818345"/>
          </a:xfrm>
          <a:prstGeom prst="rect">
            <a:avLst/>
          </a:prstGeom>
        </p:spPr>
      </p:pic>
      <p:pic>
        <p:nvPicPr>
          <p:cNvPr id="7" name="Picture 6">
            <a:extLst>
              <a:ext uri="{FF2B5EF4-FFF2-40B4-BE49-F238E27FC236}">
                <a16:creationId xmlns:a16="http://schemas.microsoft.com/office/drawing/2014/main" id="{08D4C63B-37A0-59DC-1B4F-8D0081BCA090}"/>
              </a:ext>
            </a:extLst>
          </p:cNvPr>
          <p:cNvPicPr>
            <a:picLocks noChangeAspect="1"/>
          </p:cNvPicPr>
          <p:nvPr/>
        </p:nvPicPr>
        <p:blipFill>
          <a:blip r:embed="rId3"/>
          <a:stretch>
            <a:fillRect/>
          </a:stretch>
        </p:blipFill>
        <p:spPr>
          <a:xfrm>
            <a:off x="4648203" y="2627673"/>
            <a:ext cx="3581398" cy="2381422"/>
          </a:xfrm>
          <a:prstGeom prst="rect">
            <a:avLst/>
          </a:prstGeom>
        </p:spPr>
      </p:pic>
      <p:pic>
        <p:nvPicPr>
          <p:cNvPr id="9" name="Picture 8">
            <a:extLst>
              <a:ext uri="{FF2B5EF4-FFF2-40B4-BE49-F238E27FC236}">
                <a16:creationId xmlns:a16="http://schemas.microsoft.com/office/drawing/2014/main" id="{DFC575DA-B321-51E8-2F91-336BCDC2FF25}"/>
              </a:ext>
            </a:extLst>
          </p:cNvPr>
          <p:cNvPicPr>
            <a:picLocks noChangeAspect="1"/>
          </p:cNvPicPr>
          <p:nvPr/>
        </p:nvPicPr>
        <p:blipFill>
          <a:blip r:embed="rId4"/>
          <a:stretch>
            <a:fillRect/>
          </a:stretch>
        </p:blipFill>
        <p:spPr>
          <a:xfrm>
            <a:off x="4905377" y="68537"/>
            <a:ext cx="3781423" cy="2520949"/>
          </a:xfrm>
          <a:prstGeom prst="rect">
            <a:avLst/>
          </a:prstGeom>
        </p:spPr>
      </p:pic>
      <p:sp>
        <p:nvSpPr>
          <p:cNvPr id="11" name="TextBox 10">
            <a:extLst>
              <a:ext uri="{FF2B5EF4-FFF2-40B4-BE49-F238E27FC236}">
                <a16:creationId xmlns:a16="http://schemas.microsoft.com/office/drawing/2014/main" id="{FFC8F178-D563-6F8E-EFAA-86858DB960BD}"/>
              </a:ext>
            </a:extLst>
          </p:cNvPr>
          <p:cNvSpPr txBox="1"/>
          <p:nvPr/>
        </p:nvSpPr>
        <p:spPr>
          <a:xfrm>
            <a:off x="0" y="285750"/>
            <a:ext cx="4572000" cy="1708160"/>
          </a:xfrm>
          <a:prstGeom prst="rect">
            <a:avLst/>
          </a:prstGeom>
          <a:noFill/>
        </p:spPr>
        <p:txBody>
          <a:bodyPr wrap="square">
            <a:spAutoFit/>
          </a:bodyPr>
          <a:lstStyle/>
          <a:p>
            <a:pPr marL="0" indent="0" algn="ctr">
              <a:spcAft>
                <a:spcPts val="1200"/>
              </a:spcAft>
              <a:buNone/>
            </a:pPr>
            <a:r>
              <a:rPr lang="en-US" sz="3500" b="1" dirty="0">
                <a:sym typeface="Wingdings" panose="05000000000000000000" pitchFamily="2" charset="2"/>
              </a:rPr>
              <a:t>Humans want to interact with </a:t>
            </a:r>
            <a:r>
              <a:rPr lang="en-US" sz="3500" b="1" dirty="0">
                <a:solidFill>
                  <a:srgbClr val="3A9A98"/>
                </a:solidFill>
                <a:sym typeface="Wingdings" panose="05000000000000000000" pitchFamily="2" charset="2"/>
              </a:rPr>
              <a:t>other humans  </a:t>
            </a:r>
          </a:p>
        </p:txBody>
      </p:sp>
    </p:spTree>
    <p:extLst>
      <p:ext uri="{BB962C8B-B14F-4D97-AF65-F5344CB8AC3E}">
        <p14:creationId xmlns:p14="http://schemas.microsoft.com/office/powerpoint/2010/main" val="2148736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B1C794-C3F2-469B-A6D5-7DAFD974335D}"/>
              </a:ext>
            </a:extLst>
          </p:cNvPr>
          <p:cNvSpPr>
            <a:spLocks noGrp="1"/>
          </p:cNvSpPr>
          <p:nvPr>
            <p:ph idx="1"/>
          </p:nvPr>
        </p:nvSpPr>
        <p:spPr>
          <a:xfrm>
            <a:off x="304800" y="1048256"/>
            <a:ext cx="8534400" cy="3046988"/>
          </a:xfrm>
          <a:prstGeom prst="rect">
            <a:avLst/>
          </a:prstGeom>
        </p:spPr>
        <p:txBody>
          <a:bodyPr wrap="square">
            <a:spAutoFit/>
          </a:bodyPr>
          <a:lstStyle/>
          <a:p>
            <a:pPr marL="0" indent="0">
              <a:spcBef>
                <a:spcPts val="0"/>
              </a:spcBef>
              <a:spcAft>
                <a:spcPts val="0"/>
              </a:spcAft>
              <a:buNone/>
            </a:pPr>
            <a:r>
              <a:rPr lang="en-US" sz="3200" b="1" dirty="0">
                <a:solidFill>
                  <a:srgbClr val="3A9A98"/>
                </a:solidFill>
                <a:sym typeface="Wingdings" panose="05000000000000000000" pitchFamily="2" charset="2"/>
              </a:rPr>
              <a:t>AI tools are smart junior </a:t>
            </a:r>
            <a:r>
              <a:rPr lang="en-US" sz="3200" b="1" dirty="0">
                <a:sym typeface="Wingdings" panose="05000000000000000000" pitchFamily="2" charset="2"/>
              </a:rPr>
              <a:t>assistants </a:t>
            </a:r>
          </a:p>
          <a:p>
            <a:pPr marL="0" indent="0">
              <a:spcBef>
                <a:spcPts val="0"/>
              </a:spcBef>
              <a:spcAft>
                <a:spcPts val="0"/>
              </a:spcAft>
              <a:buNone/>
            </a:pPr>
            <a:endParaRPr lang="en-US" sz="3200" b="1" dirty="0">
              <a:sym typeface="Wingdings" panose="05000000000000000000" pitchFamily="2" charset="2"/>
            </a:endParaRPr>
          </a:p>
          <a:p>
            <a:pPr marL="0" indent="0">
              <a:spcBef>
                <a:spcPts val="0"/>
              </a:spcBef>
              <a:spcAft>
                <a:spcPts val="0"/>
              </a:spcAft>
              <a:buNone/>
            </a:pPr>
            <a:r>
              <a:rPr lang="en-US" sz="3200" b="1" dirty="0">
                <a:sym typeface="Wingdings" panose="05000000000000000000" pitchFamily="2" charset="2"/>
              </a:rPr>
              <a:t>AI is a tool created by humans that: </a:t>
            </a:r>
          </a:p>
          <a:p>
            <a:pPr>
              <a:spcBef>
                <a:spcPts val="0"/>
              </a:spcBef>
              <a:spcAft>
                <a:spcPts val="0"/>
              </a:spcAft>
              <a:buFontTx/>
              <a:buChar char="-"/>
            </a:pPr>
            <a:r>
              <a:rPr lang="en-US" sz="3200" b="1" dirty="0">
                <a:solidFill>
                  <a:srgbClr val="3A9A98"/>
                </a:solidFill>
                <a:sym typeface="Wingdings" panose="05000000000000000000" pitchFamily="2" charset="2"/>
              </a:rPr>
              <a:t>enhance problem-solving</a:t>
            </a:r>
          </a:p>
          <a:p>
            <a:pPr>
              <a:spcBef>
                <a:spcPts val="0"/>
              </a:spcBef>
              <a:spcAft>
                <a:spcPts val="0"/>
              </a:spcAft>
              <a:buFontTx/>
              <a:buChar char="-"/>
            </a:pPr>
            <a:r>
              <a:rPr lang="en-US" sz="3200" b="1" dirty="0">
                <a:solidFill>
                  <a:srgbClr val="3A9A98"/>
                </a:solidFill>
                <a:sym typeface="Wingdings" panose="05000000000000000000" pitchFamily="2" charset="2"/>
              </a:rPr>
              <a:t>decision-making </a:t>
            </a:r>
          </a:p>
          <a:p>
            <a:pPr>
              <a:spcBef>
                <a:spcPts val="0"/>
              </a:spcBef>
              <a:spcAft>
                <a:spcPts val="0"/>
              </a:spcAft>
              <a:buFontTx/>
              <a:buChar char="-"/>
            </a:pPr>
            <a:r>
              <a:rPr lang="en-US" sz="3200" b="1" dirty="0">
                <a:sym typeface="Wingdings" panose="05000000000000000000" pitchFamily="2" charset="2"/>
              </a:rPr>
              <a:t>and </a:t>
            </a:r>
            <a:r>
              <a:rPr lang="en-US" sz="3200" b="1" dirty="0">
                <a:solidFill>
                  <a:srgbClr val="3A9A98"/>
                </a:solidFill>
                <a:sym typeface="Wingdings" panose="05000000000000000000" pitchFamily="2" charset="2"/>
              </a:rPr>
              <a:t>automate</a:t>
            </a:r>
            <a:r>
              <a:rPr lang="en-US" sz="3200" b="1" dirty="0">
                <a:sym typeface="Wingdings" panose="05000000000000000000" pitchFamily="2" charset="2"/>
              </a:rPr>
              <a:t> tasks</a:t>
            </a:r>
          </a:p>
        </p:txBody>
      </p:sp>
    </p:spTree>
    <p:extLst>
      <p:ext uri="{BB962C8B-B14F-4D97-AF65-F5344CB8AC3E}">
        <p14:creationId xmlns:p14="http://schemas.microsoft.com/office/powerpoint/2010/main" val="3808742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E5F2A-F8D8-66D5-E48F-FD943BB3D959}"/>
              </a:ext>
            </a:extLst>
          </p:cNvPr>
          <p:cNvSpPr>
            <a:spLocks noGrp="1"/>
          </p:cNvSpPr>
          <p:nvPr>
            <p:ph idx="1"/>
          </p:nvPr>
        </p:nvSpPr>
        <p:spPr/>
        <p:txBody>
          <a:bodyPr/>
          <a:lstStyle/>
          <a:p>
            <a:endParaRPr lang="nl-NL"/>
          </a:p>
        </p:txBody>
      </p:sp>
      <p:sp>
        <p:nvSpPr>
          <p:cNvPr id="3" name="Title 2">
            <a:extLst>
              <a:ext uri="{FF2B5EF4-FFF2-40B4-BE49-F238E27FC236}">
                <a16:creationId xmlns:a16="http://schemas.microsoft.com/office/drawing/2014/main" id="{E3C4F686-3234-35FA-A32F-9FF4EB085E1F}"/>
              </a:ext>
            </a:extLst>
          </p:cNvPr>
          <p:cNvSpPr>
            <a:spLocks noGrp="1"/>
          </p:cNvSpPr>
          <p:nvPr>
            <p:ph type="title"/>
          </p:nvPr>
        </p:nvSpPr>
        <p:spPr/>
        <p:txBody>
          <a:bodyPr/>
          <a:lstStyle/>
          <a:p>
            <a:endParaRPr lang="nl-NL"/>
          </a:p>
        </p:txBody>
      </p:sp>
      <p:pic>
        <p:nvPicPr>
          <p:cNvPr id="5" name="Picture 4">
            <a:extLst>
              <a:ext uri="{FF2B5EF4-FFF2-40B4-BE49-F238E27FC236}">
                <a16:creationId xmlns:a16="http://schemas.microsoft.com/office/drawing/2014/main" id="{CC2DE3DD-E342-0C04-086C-EB0482FE1C55}"/>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18781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651D85-4C8E-4D1D-9C0F-4397C9B69DDC}"/>
              </a:ext>
            </a:extLst>
          </p:cNvPr>
          <p:cNvSpPr>
            <a:spLocks noGrp="1"/>
          </p:cNvSpPr>
          <p:nvPr>
            <p:ph idx="1"/>
          </p:nvPr>
        </p:nvSpPr>
        <p:spPr>
          <a:xfrm>
            <a:off x="266700" y="742950"/>
            <a:ext cx="8648700" cy="3886200"/>
          </a:xfrm>
        </p:spPr>
        <p:txBody>
          <a:bodyPr/>
          <a:lstStyle/>
          <a:p>
            <a:pPr marL="0" indent="0">
              <a:spcBef>
                <a:spcPts val="600"/>
              </a:spcBef>
              <a:spcAft>
                <a:spcPts val="600"/>
              </a:spcAft>
              <a:buNone/>
            </a:pPr>
            <a:r>
              <a:rPr lang="en-US" dirty="0"/>
              <a:t>We don’t have intelligent machines - we have fast and accurate problem-specific </a:t>
            </a:r>
            <a:r>
              <a:rPr lang="en-US" b="1" dirty="0">
                <a:solidFill>
                  <a:srgbClr val="4C5F27"/>
                </a:solidFill>
              </a:rPr>
              <a:t>prediction machines </a:t>
            </a:r>
          </a:p>
        </p:txBody>
      </p:sp>
      <p:sp>
        <p:nvSpPr>
          <p:cNvPr id="3" name="Title 2">
            <a:extLst>
              <a:ext uri="{FF2B5EF4-FFF2-40B4-BE49-F238E27FC236}">
                <a16:creationId xmlns:a16="http://schemas.microsoft.com/office/drawing/2014/main" id="{6D8DCF77-A583-42B4-B9DA-3450C624B0A2}"/>
              </a:ext>
            </a:extLst>
          </p:cNvPr>
          <p:cNvSpPr>
            <a:spLocks noGrp="1"/>
          </p:cNvSpPr>
          <p:nvPr>
            <p:ph type="title"/>
          </p:nvPr>
        </p:nvSpPr>
        <p:spPr/>
        <p:txBody>
          <a:bodyPr/>
          <a:lstStyle/>
          <a:p>
            <a:r>
              <a:rPr lang="en-US" b="1" dirty="0">
                <a:solidFill>
                  <a:srgbClr val="3A9A98"/>
                </a:solidFill>
              </a:rPr>
              <a:t>AI = prediction machines </a:t>
            </a:r>
            <a:endParaRPr lang="nl-NL" b="1" dirty="0">
              <a:solidFill>
                <a:srgbClr val="3A9A98"/>
              </a:solidFill>
            </a:endParaRPr>
          </a:p>
        </p:txBody>
      </p:sp>
      <p:pic>
        <p:nvPicPr>
          <p:cNvPr id="5" name="Picture 4">
            <a:extLst>
              <a:ext uri="{FF2B5EF4-FFF2-40B4-BE49-F238E27FC236}">
                <a16:creationId xmlns:a16="http://schemas.microsoft.com/office/drawing/2014/main" id="{D441D0B8-BD8A-CDC8-B661-7A24641929B7}"/>
              </a:ext>
            </a:extLst>
          </p:cNvPr>
          <p:cNvPicPr>
            <a:picLocks noChangeAspect="1"/>
          </p:cNvPicPr>
          <p:nvPr/>
        </p:nvPicPr>
        <p:blipFill rotWithShape="1">
          <a:blip r:embed="rId3"/>
          <a:srcRect l="14167" t="5555" r="16666" b="10000"/>
          <a:stretch/>
        </p:blipFill>
        <p:spPr>
          <a:xfrm>
            <a:off x="330869" y="1721301"/>
            <a:ext cx="4062663" cy="2790022"/>
          </a:xfrm>
          <a:prstGeom prst="rect">
            <a:avLst/>
          </a:prstGeom>
        </p:spPr>
      </p:pic>
      <p:sp>
        <p:nvSpPr>
          <p:cNvPr id="7" name="TextBox 6">
            <a:extLst>
              <a:ext uri="{FF2B5EF4-FFF2-40B4-BE49-F238E27FC236}">
                <a16:creationId xmlns:a16="http://schemas.microsoft.com/office/drawing/2014/main" id="{E6B50C24-0549-16EB-F329-11289714FBB7}"/>
              </a:ext>
            </a:extLst>
          </p:cNvPr>
          <p:cNvSpPr txBox="1"/>
          <p:nvPr/>
        </p:nvSpPr>
        <p:spPr>
          <a:xfrm>
            <a:off x="4800601" y="2092226"/>
            <a:ext cx="3991936" cy="1938992"/>
          </a:xfrm>
          <a:prstGeom prst="rect">
            <a:avLst/>
          </a:prstGeom>
          <a:noFill/>
        </p:spPr>
        <p:txBody>
          <a:bodyPr wrap="square">
            <a:spAutoFit/>
          </a:bodyPr>
          <a:lstStyle/>
          <a:p>
            <a:pPr algn="just"/>
            <a:r>
              <a:rPr lang="en-US" sz="1500" i="1" dirty="0"/>
              <a:t>An AI system can predict what product a customer may want to buy next, the trajectory of other vehicles or pedestrians, enabling it to drive, predict disease outcomes or recommend treatment plans, predict whether a message is spam or not, or predict the next word in a sentence for NLG</a:t>
            </a:r>
            <a:endParaRPr lang="nl-NL" sz="1500" i="1" dirty="0"/>
          </a:p>
        </p:txBody>
      </p:sp>
      <p:pic>
        <p:nvPicPr>
          <p:cNvPr id="4" name="Picture 3">
            <a:extLst>
              <a:ext uri="{FF2B5EF4-FFF2-40B4-BE49-F238E27FC236}">
                <a16:creationId xmlns:a16="http://schemas.microsoft.com/office/drawing/2014/main" id="{3D9CB125-60F8-43BD-ACCE-1CB38FFC0EC8}"/>
              </a:ext>
            </a:extLst>
          </p:cNvPr>
          <p:cNvPicPr>
            <a:picLocks noChangeAspect="1"/>
          </p:cNvPicPr>
          <p:nvPr/>
        </p:nvPicPr>
        <p:blipFill>
          <a:blip r:embed="rId4">
            <a:alphaModFix amt="8000"/>
          </a:blip>
          <a:stretch>
            <a:fillRect/>
          </a:stretch>
        </p:blipFill>
        <p:spPr>
          <a:xfrm>
            <a:off x="0" y="0"/>
            <a:ext cx="9143999" cy="5143500"/>
          </a:xfrm>
          <a:prstGeom prst="rect">
            <a:avLst/>
          </a:prstGeom>
          <a:effectLst>
            <a:reflection stA="0" endPos="65000" dist="50800" dir="5400000" sy="-100000" algn="bl" rotWithShape="0"/>
          </a:effectLst>
        </p:spPr>
      </p:pic>
    </p:spTree>
    <p:extLst>
      <p:ext uri="{BB962C8B-B14F-4D97-AF65-F5344CB8AC3E}">
        <p14:creationId xmlns:p14="http://schemas.microsoft.com/office/powerpoint/2010/main" val="3426884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5D0CAA-0C5C-B089-BD15-F43504EF39E5}"/>
              </a:ext>
            </a:extLst>
          </p:cNvPr>
          <p:cNvPicPr>
            <a:picLocks noChangeAspect="1"/>
          </p:cNvPicPr>
          <p:nvPr/>
        </p:nvPicPr>
        <p:blipFill>
          <a:blip r:embed="rId3">
            <a:alphaModFix amt="8000"/>
          </a:blip>
          <a:stretch>
            <a:fillRect/>
          </a:stretch>
        </p:blipFill>
        <p:spPr>
          <a:xfrm>
            <a:off x="0" y="0"/>
            <a:ext cx="9143999" cy="5143500"/>
          </a:xfrm>
          <a:prstGeom prst="rect">
            <a:avLst/>
          </a:prstGeom>
          <a:effectLst>
            <a:reflection stA="0" endPos="65000" dist="50800" dir="5400000" sy="-100000" algn="bl" rotWithShape="0"/>
          </a:effectLst>
        </p:spPr>
      </p:pic>
      <p:sp>
        <p:nvSpPr>
          <p:cNvPr id="2" name="Content Placeholder 1">
            <a:extLst>
              <a:ext uri="{FF2B5EF4-FFF2-40B4-BE49-F238E27FC236}">
                <a16:creationId xmlns:a16="http://schemas.microsoft.com/office/drawing/2014/main" id="{85651D85-4C8E-4D1D-9C0F-4397C9B69DDC}"/>
              </a:ext>
            </a:extLst>
          </p:cNvPr>
          <p:cNvSpPr>
            <a:spLocks noGrp="1"/>
          </p:cNvSpPr>
          <p:nvPr>
            <p:ph idx="1"/>
          </p:nvPr>
        </p:nvSpPr>
        <p:spPr>
          <a:xfrm>
            <a:off x="266700" y="742950"/>
            <a:ext cx="8648700" cy="3886200"/>
          </a:xfrm>
        </p:spPr>
        <p:txBody>
          <a:bodyPr/>
          <a:lstStyle/>
          <a:p>
            <a:pPr marL="0" indent="0">
              <a:spcBef>
                <a:spcPts val="600"/>
              </a:spcBef>
              <a:spcAft>
                <a:spcPts val="600"/>
              </a:spcAft>
              <a:buNone/>
            </a:pPr>
            <a:r>
              <a:rPr lang="en-US" dirty="0"/>
              <a:t>We don’t have intelligent machines - we have fast and accurate problem-specific </a:t>
            </a:r>
            <a:r>
              <a:rPr lang="en-US" b="1" dirty="0">
                <a:solidFill>
                  <a:srgbClr val="4C5F27"/>
                </a:solidFill>
              </a:rPr>
              <a:t>prediction machines </a:t>
            </a:r>
          </a:p>
          <a:p>
            <a:pPr marL="0" indent="0">
              <a:spcBef>
                <a:spcPts val="600"/>
              </a:spcBef>
              <a:spcAft>
                <a:spcPts val="600"/>
              </a:spcAft>
              <a:buNone/>
            </a:pPr>
            <a:r>
              <a:rPr lang="en-US" dirty="0"/>
              <a:t>The first wave of (internet) AI was characterized by the spread of </a:t>
            </a:r>
            <a:r>
              <a:rPr lang="en-US" b="1" dirty="0">
                <a:solidFill>
                  <a:srgbClr val="4C5F27"/>
                </a:solidFill>
              </a:rPr>
              <a:t>recommender systems</a:t>
            </a:r>
            <a:endParaRPr lang="en-US" dirty="0"/>
          </a:p>
        </p:txBody>
      </p:sp>
      <p:sp>
        <p:nvSpPr>
          <p:cNvPr id="3" name="Title 2">
            <a:extLst>
              <a:ext uri="{FF2B5EF4-FFF2-40B4-BE49-F238E27FC236}">
                <a16:creationId xmlns:a16="http://schemas.microsoft.com/office/drawing/2014/main" id="{6D8DCF77-A583-42B4-B9DA-3450C624B0A2}"/>
              </a:ext>
            </a:extLst>
          </p:cNvPr>
          <p:cNvSpPr>
            <a:spLocks noGrp="1"/>
          </p:cNvSpPr>
          <p:nvPr>
            <p:ph type="title"/>
          </p:nvPr>
        </p:nvSpPr>
        <p:spPr/>
        <p:txBody>
          <a:bodyPr/>
          <a:lstStyle/>
          <a:p>
            <a:r>
              <a:rPr lang="en-US" b="1" dirty="0">
                <a:solidFill>
                  <a:srgbClr val="3A9A98"/>
                </a:solidFill>
              </a:rPr>
              <a:t>The century of personalization</a:t>
            </a:r>
            <a:endParaRPr lang="nl-NL" b="1" dirty="0">
              <a:solidFill>
                <a:srgbClr val="3A9A98"/>
              </a:solidFill>
            </a:endParaRPr>
          </a:p>
        </p:txBody>
      </p:sp>
      <p:pic>
        <p:nvPicPr>
          <p:cNvPr id="5" name="Picture 4">
            <a:extLst>
              <a:ext uri="{FF2B5EF4-FFF2-40B4-BE49-F238E27FC236}">
                <a16:creationId xmlns:a16="http://schemas.microsoft.com/office/drawing/2014/main" id="{8FACDEC6-D39C-7237-543A-1B39A6EC065A}"/>
              </a:ext>
            </a:extLst>
          </p:cNvPr>
          <p:cNvPicPr>
            <a:picLocks noChangeAspect="1"/>
          </p:cNvPicPr>
          <p:nvPr/>
        </p:nvPicPr>
        <p:blipFill rotWithShape="1">
          <a:blip r:embed="rId4"/>
          <a:srcRect l="12500" t="5556" r="19167" b="5556"/>
          <a:stretch/>
        </p:blipFill>
        <p:spPr>
          <a:xfrm>
            <a:off x="685800" y="2536224"/>
            <a:ext cx="3228340" cy="2362200"/>
          </a:xfrm>
          <a:prstGeom prst="rect">
            <a:avLst/>
          </a:prstGeom>
        </p:spPr>
      </p:pic>
      <p:pic>
        <p:nvPicPr>
          <p:cNvPr id="4" name="Picture 4" descr="Spotify Premium. Gratuit pendant 3 mois - Spotify (FR)">
            <a:extLst>
              <a:ext uri="{FF2B5EF4-FFF2-40B4-BE49-F238E27FC236}">
                <a16:creationId xmlns:a16="http://schemas.microsoft.com/office/drawing/2014/main" id="{7304B39D-EC12-2B31-C882-64E4EFF7782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540" t="22069" r="20689" b="22870"/>
          <a:stretch/>
        </p:blipFill>
        <p:spPr bwMode="auto">
          <a:xfrm>
            <a:off x="5791200" y="3817258"/>
            <a:ext cx="1268409" cy="4868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Netflix ‒ Applications sur Google Play">
            <a:extLst>
              <a:ext uri="{FF2B5EF4-FFF2-40B4-BE49-F238E27FC236}">
                <a16:creationId xmlns:a16="http://schemas.microsoft.com/office/drawing/2014/main" id="{78840335-E040-220F-6DCD-4F08D58C70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25282" y="2915119"/>
            <a:ext cx="1295400" cy="6335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mazon.fr: Chèque-cadeau Amazon.fr - eChèque-cadeau: Gift Cards">
            <a:extLst>
              <a:ext uri="{FF2B5EF4-FFF2-40B4-BE49-F238E27FC236}">
                <a16:creationId xmlns:a16="http://schemas.microsoft.com/office/drawing/2014/main" id="{CB221696-ADDA-34AB-DDF8-EF792445BD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2518" y="3691253"/>
            <a:ext cx="1143000" cy="7033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Les bonnes pratiques de LinkedIn quand on recherche une alternance. | Ecoris">
            <a:extLst>
              <a:ext uri="{FF2B5EF4-FFF2-40B4-BE49-F238E27FC236}">
                <a16:creationId xmlns:a16="http://schemas.microsoft.com/office/drawing/2014/main" id="{62AD69BA-0623-5957-65A6-B7DB79BCF7C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17328" y="2934905"/>
            <a:ext cx="953091" cy="5940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200 astuces pour maîtriser Google">
            <a:extLst>
              <a:ext uri="{FF2B5EF4-FFF2-40B4-BE49-F238E27FC236}">
                <a16:creationId xmlns:a16="http://schemas.microsoft.com/office/drawing/2014/main" id="{A9A8941E-FA78-8A3D-AD95-E95D87222E6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4713" b="24741"/>
          <a:stretch/>
        </p:blipFill>
        <p:spPr bwMode="auto">
          <a:xfrm>
            <a:off x="7285458" y="3061147"/>
            <a:ext cx="1066800" cy="3588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Google lance YouTube Music et intègre désormais un service Premium">
            <a:extLst>
              <a:ext uri="{FF2B5EF4-FFF2-40B4-BE49-F238E27FC236}">
                <a16:creationId xmlns:a16="http://schemas.microsoft.com/office/drawing/2014/main" id="{8B81D75B-686A-8396-1570-C71ECA1EB2C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4277" t="30247" r="24277" b="25308"/>
          <a:stretch/>
        </p:blipFill>
        <p:spPr bwMode="auto">
          <a:xfrm>
            <a:off x="7298121" y="3817257"/>
            <a:ext cx="1081936" cy="48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90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23297C-1F11-EAA7-0B85-D25EA9B145B8}"/>
              </a:ext>
            </a:extLst>
          </p:cNvPr>
          <p:cNvPicPr>
            <a:picLocks noChangeAspect="1"/>
          </p:cNvPicPr>
          <p:nvPr/>
        </p:nvPicPr>
        <p:blipFill>
          <a:blip r:embed="rId3">
            <a:alphaModFix amt="8000"/>
          </a:blip>
          <a:stretch>
            <a:fillRect/>
          </a:stretch>
        </p:blipFill>
        <p:spPr>
          <a:xfrm>
            <a:off x="0" y="0"/>
            <a:ext cx="9143999" cy="5143500"/>
          </a:xfrm>
          <a:prstGeom prst="rect">
            <a:avLst/>
          </a:prstGeom>
          <a:effectLst>
            <a:reflection stA="0" endPos="65000" dist="50800" dir="5400000" sy="-100000" algn="bl" rotWithShape="0"/>
          </a:effectLst>
        </p:spPr>
      </p:pic>
      <p:sp>
        <p:nvSpPr>
          <p:cNvPr id="2" name="Content Placeholder 1">
            <a:extLst>
              <a:ext uri="{FF2B5EF4-FFF2-40B4-BE49-F238E27FC236}">
                <a16:creationId xmlns:a16="http://schemas.microsoft.com/office/drawing/2014/main" id="{85651D85-4C8E-4D1D-9C0F-4397C9B69DDC}"/>
              </a:ext>
            </a:extLst>
          </p:cNvPr>
          <p:cNvSpPr>
            <a:spLocks noGrp="1"/>
          </p:cNvSpPr>
          <p:nvPr>
            <p:ph idx="1"/>
          </p:nvPr>
        </p:nvSpPr>
        <p:spPr>
          <a:xfrm>
            <a:off x="266700" y="742950"/>
            <a:ext cx="8648700" cy="3886200"/>
          </a:xfrm>
        </p:spPr>
        <p:txBody>
          <a:bodyPr/>
          <a:lstStyle/>
          <a:p>
            <a:pPr marL="0" indent="0">
              <a:spcBef>
                <a:spcPts val="600"/>
              </a:spcBef>
              <a:spcAft>
                <a:spcPts val="600"/>
              </a:spcAft>
              <a:buNone/>
            </a:pPr>
            <a:r>
              <a:rPr lang="en-US" dirty="0"/>
              <a:t>We don’t have intelligent machines - we have fast and accurate problem-specific </a:t>
            </a:r>
            <a:r>
              <a:rPr lang="en-US" b="1" dirty="0">
                <a:solidFill>
                  <a:srgbClr val="4C5F27"/>
                </a:solidFill>
              </a:rPr>
              <a:t>prediction machines </a:t>
            </a:r>
          </a:p>
          <a:p>
            <a:pPr marL="0" indent="0">
              <a:spcBef>
                <a:spcPts val="600"/>
              </a:spcBef>
              <a:spcAft>
                <a:spcPts val="600"/>
              </a:spcAft>
              <a:buNone/>
            </a:pPr>
            <a:r>
              <a:rPr lang="en-US" dirty="0"/>
              <a:t>The first wave of (internet) AI was characterized by the spread of </a:t>
            </a:r>
            <a:r>
              <a:rPr lang="en-US" b="1" dirty="0">
                <a:solidFill>
                  <a:srgbClr val="4C5F27"/>
                </a:solidFill>
              </a:rPr>
              <a:t>recommender systems</a:t>
            </a:r>
            <a:endParaRPr lang="en-US" dirty="0"/>
          </a:p>
          <a:p>
            <a:pPr marL="0" indent="0">
              <a:spcBef>
                <a:spcPts val="600"/>
              </a:spcBef>
              <a:spcAft>
                <a:spcPts val="600"/>
              </a:spcAft>
              <a:buNone/>
            </a:pPr>
            <a:r>
              <a:rPr lang="en-US" dirty="0"/>
              <a:t>The second wave of (internet + B2B/C) AI was launched </a:t>
            </a:r>
            <a:r>
              <a:rPr lang="en-US" b="1" dirty="0">
                <a:solidFill>
                  <a:srgbClr val="4C5F27"/>
                </a:solidFill>
              </a:rPr>
              <a:t>by large language models</a:t>
            </a:r>
            <a:r>
              <a:rPr lang="en-US" dirty="0"/>
              <a:t> (LLMs)</a:t>
            </a:r>
          </a:p>
        </p:txBody>
      </p:sp>
      <p:sp>
        <p:nvSpPr>
          <p:cNvPr id="3" name="Title 2">
            <a:extLst>
              <a:ext uri="{FF2B5EF4-FFF2-40B4-BE49-F238E27FC236}">
                <a16:creationId xmlns:a16="http://schemas.microsoft.com/office/drawing/2014/main" id="{6D8DCF77-A583-42B4-B9DA-3450C624B0A2}"/>
              </a:ext>
            </a:extLst>
          </p:cNvPr>
          <p:cNvSpPr>
            <a:spLocks noGrp="1"/>
          </p:cNvSpPr>
          <p:nvPr>
            <p:ph type="title"/>
          </p:nvPr>
        </p:nvSpPr>
        <p:spPr/>
        <p:txBody>
          <a:bodyPr/>
          <a:lstStyle/>
          <a:p>
            <a:r>
              <a:rPr lang="en-US" b="1" dirty="0">
                <a:solidFill>
                  <a:srgbClr val="3A9A98"/>
                </a:solidFill>
              </a:rPr>
              <a:t>The LLM revolution</a:t>
            </a:r>
            <a:endParaRPr lang="nl-NL" b="1" dirty="0">
              <a:solidFill>
                <a:srgbClr val="3A9A98"/>
              </a:solidFill>
            </a:endParaRPr>
          </a:p>
        </p:txBody>
      </p:sp>
      <p:pic>
        <p:nvPicPr>
          <p:cNvPr id="4" name="Picture 3">
            <a:extLst>
              <a:ext uri="{FF2B5EF4-FFF2-40B4-BE49-F238E27FC236}">
                <a16:creationId xmlns:a16="http://schemas.microsoft.com/office/drawing/2014/main" id="{DACB39EC-A51C-47FC-B540-BF7EA51ECD95}"/>
              </a:ext>
            </a:extLst>
          </p:cNvPr>
          <p:cNvPicPr>
            <a:picLocks noChangeAspect="1"/>
          </p:cNvPicPr>
          <p:nvPr/>
        </p:nvPicPr>
        <p:blipFill rotWithShape="1">
          <a:blip r:embed="rId4"/>
          <a:srcRect t="20136"/>
          <a:stretch/>
        </p:blipFill>
        <p:spPr>
          <a:xfrm>
            <a:off x="4876800" y="2800350"/>
            <a:ext cx="4007945" cy="2216652"/>
          </a:xfrm>
          <a:prstGeom prst="rect">
            <a:avLst/>
          </a:prstGeom>
        </p:spPr>
      </p:pic>
      <p:pic>
        <p:nvPicPr>
          <p:cNvPr id="5" name="Picture 4">
            <a:extLst>
              <a:ext uri="{FF2B5EF4-FFF2-40B4-BE49-F238E27FC236}">
                <a16:creationId xmlns:a16="http://schemas.microsoft.com/office/drawing/2014/main" id="{F2FFB190-C0D0-C2F1-D1FC-8EAEE33D85F8}"/>
              </a:ext>
            </a:extLst>
          </p:cNvPr>
          <p:cNvPicPr>
            <a:picLocks noChangeAspect="1"/>
          </p:cNvPicPr>
          <p:nvPr/>
        </p:nvPicPr>
        <p:blipFill>
          <a:blip r:embed="rId5"/>
          <a:stretch>
            <a:fillRect/>
          </a:stretch>
        </p:blipFill>
        <p:spPr>
          <a:xfrm>
            <a:off x="457724" y="3181350"/>
            <a:ext cx="4114276" cy="1835652"/>
          </a:xfrm>
          <a:prstGeom prst="rect">
            <a:avLst/>
          </a:prstGeom>
        </p:spPr>
      </p:pic>
    </p:spTree>
    <p:extLst>
      <p:ext uri="{BB962C8B-B14F-4D97-AF65-F5344CB8AC3E}">
        <p14:creationId xmlns:p14="http://schemas.microsoft.com/office/powerpoint/2010/main" val="373314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739DCC-F229-43FC-F837-B3F75B24782E}"/>
              </a:ext>
            </a:extLst>
          </p:cNvPr>
          <p:cNvPicPr>
            <a:picLocks noChangeAspect="1"/>
          </p:cNvPicPr>
          <p:nvPr/>
        </p:nvPicPr>
        <p:blipFill>
          <a:blip r:embed="rId3">
            <a:alphaModFix amt="8000"/>
          </a:blip>
          <a:stretch>
            <a:fillRect/>
          </a:stretch>
        </p:blipFill>
        <p:spPr>
          <a:xfrm>
            <a:off x="0" y="0"/>
            <a:ext cx="9143999" cy="5143500"/>
          </a:xfrm>
          <a:prstGeom prst="rect">
            <a:avLst/>
          </a:prstGeom>
          <a:effectLst>
            <a:reflection stA="0" endPos="65000" dist="50800" dir="5400000" sy="-100000" algn="bl" rotWithShape="0"/>
          </a:effectLst>
        </p:spPr>
      </p:pic>
      <p:sp>
        <p:nvSpPr>
          <p:cNvPr id="2" name="Content Placeholder 1">
            <a:extLst>
              <a:ext uri="{FF2B5EF4-FFF2-40B4-BE49-F238E27FC236}">
                <a16:creationId xmlns:a16="http://schemas.microsoft.com/office/drawing/2014/main" id="{85651D85-4C8E-4D1D-9C0F-4397C9B69DDC}"/>
              </a:ext>
            </a:extLst>
          </p:cNvPr>
          <p:cNvSpPr>
            <a:spLocks noGrp="1"/>
          </p:cNvSpPr>
          <p:nvPr>
            <p:ph idx="1"/>
          </p:nvPr>
        </p:nvSpPr>
        <p:spPr>
          <a:xfrm>
            <a:off x="266700" y="742950"/>
            <a:ext cx="8648700" cy="3886200"/>
          </a:xfrm>
        </p:spPr>
        <p:txBody>
          <a:bodyPr/>
          <a:lstStyle/>
          <a:p>
            <a:pPr marL="0" indent="0">
              <a:spcBef>
                <a:spcPts val="600"/>
              </a:spcBef>
              <a:spcAft>
                <a:spcPts val="600"/>
              </a:spcAft>
              <a:buNone/>
            </a:pPr>
            <a:r>
              <a:rPr lang="en-US" dirty="0"/>
              <a:t>We don’t have intelligent machines - we have fast and accurate problem-specific </a:t>
            </a:r>
            <a:r>
              <a:rPr lang="en-US" b="1" dirty="0">
                <a:solidFill>
                  <a:srgbClr val="4C5F27"/>
                </a:solidFill>
              </a:rPr>
              <a:t>prediction machines </a:t>
            </a:r>
          </a:p>
          <a:p>
            <a:pPr marL="0" indent="0">
              <a:spcBef>
                <a:spcPts val="600"/>
              </a:spcBef>
              <a:spcAft>
                <a:spcPts val="600"/>
              </a:spcAft>
              <a:buNone/>
            </a:pPr>
            <a:r>
              <a:rPr lang="en-US" dirty="0"/>
              <a:t>The first wave of (internet) AI was characterized by the spread of </a:t>
            </a:r>
            <a:r>
              <a:rPr lang="en-US" b="1" dirty="0">
                <a:solidFill>
                  <a:srgbClr val="4C5F27"/>
                </a:solidFill>
              </a:rPr>
              <a:t>recommender systems</a:t>
            </a:r>
            <a:endParaRPr lang="en-US" dirty="0"/>
          </a:p>
          <a:p>
            <a:pPr marL="0" indent="0">
              <a:spcBef>
                <a:spcPts val="600"/>
              </a:spcBef>
              <a:spcAft>
                <a:spcPts val="600"/>
              </a:spcAft>
              <a:buNone/>
            </a:pPr>
            <a:r>
              <a:rPr lang="en-US" dirty="0"/>
              <a:t>The second wave of (internet + B2B/C) AI was launched </a:t>
            </a:r>
            <a:r>
              <a:rPr lang="en-US" b="1" dirty="0">
                <a:solidFill>
                  <a:srgbClr val="4C5F27"/>
                </a:solidFill>
              </a:rPr>
              <a:t>by large language models</a:t>
            </a:r>
            <a:r>
              <a:rPr lang="en-US" dirty="0"/>
              <a:t> (LLMs)</a:t>
            </a:r>
          </a:p>
          <a:p>
            <a:pPr marL="0" indent="0">
              <a:spcBef>
                <a:spcPts val="600"/>
              </a:spcBef>
              <a:spcAft>
                <a:spcPts val="600"/>
              </a:spcAft>
              <a:buNone/>
            </a:pPr>
            <a:r>
              <a:rPr lang="en-US" b="1" dirty="0">
                <a:solidFill>
                  <a:srgbClr val="4C5F27"/>
                </a:solidFill>
              </a:rPr>
              <a:t>AI, blockchain, AR/VR and IOT </a:t>
            </a:r>
            <a:r>
              <a:rPr lang="en-US" dirty="0">
                <a:solidFill>
                  <a:srgbClr val="00081A"/>
                </a:solidFill>
              </a:rPr>
              <a:t>are complementing each other to revolutionize the future of work</a:t>
            </a:r>
          </a:p>
          <a:p>
            <a:pPr marL="0" indent="0">
              <a:spcBef>
                <a:spcPts val="600"/>
              </a:spcBef>
              <a:spcAft>
                <a:spcPts val="600"/>
              </a:spcAft>
              <a:buNone/>
            </a:pPr>
            <a:endParaRPr lang="en-US" dirty="0"/>
          </a:p>
        </p:txBody>
      </p:sp>
      <p:sp>
        <p:nvSpPr>
          <p:cNvPr id="3" name="Title 2">
            <a:extLst>
              <a:ext uri="{FF2B5EF4-FFF2-40B4-BE49-F238E27FC236}">
                <a16:creationId xmlns:a16="http://schemas.microsoft.com/office/drawing/2014/main" id="{6D8DCF77-A583-42B4-B9DA-3450C624B0A2}"/>
              </a:ext>
            </a:extLst>
          </p:cNvPr>
          <p:cNvSpPr>
            <a:spLocks noGrp="1"/>
          </p:cNvSpPr>
          <p:nvPr>
            <p:ph type="title"/>
          </p:nvPr>
        </p:nvSpPr>
        <p:spPr/>
        <p:txBody>
          <a:bodyPr/>
          <a:lstStyle/>
          <a:p>
            <a:r>
              <a:rPr lang="en-US" b="1" dirty="0">
                <a:solidFill>
                  <a:srgbClr val="3A9A98"/>
                </a:solidFill>
              </a:rPr>
              <a:t>Complementary AI techs </a:t>
            </a:r>
            <a:endParaRPr lang="nl-NL" b="1" dirty="0">
              <a:solidFill>
                <a:srgbClr val="3A9A98"/>
              </a:solidFill>
            </a:endParaRPr>
          </a:p>
        </p:txBody>
      </p:sp>
      <p:pic>
        <p:nvPicPr>
          <p:cNvPr id="4" name="Picture 2" descr="Cryptocurrency - Wikipedia">
            <a:extLst>
              <a:ext uri="{FF2B5EF4-FFF2-40B4-BE49-F238E27FC236}">
                <a16:creationId xmlns:a16="http://schemas.microsoft.com/office/drawing/2014/main" id="{C7943FB8-0C13-14BB-9B6D-F56375418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893704"/>
            <a:ext cx="1013692" cy="1013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thereum - Wikipedia">
            <a:extLst>
              <a:ext uri="{FF2B5EF4-FFF2-40B4-BE49-F238E27FC236}">
                <a16:creationId xmlns:a16="http://schemas.microsoft.com/office/drawing/2014/main" id="{71B180E0-3CFB-4389-425B-540A60CAC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807" y="3787410"/>
            <a:ext cx="1213804" cy="12138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CC593A4-E7F2-C9A6-7C0A-90C0C625163C}"/>
              </a:ext>
            </a:extLst>
          </p:cNvPr>
          <p:cNvSpPr/>
          <p:nvPr/>
        </p:nvSpPr>
        <p:spPr>
          <a:xfrm>
            <a:off x="531885" y="3975212"/>
            <a:ext cx="838200" cy="838200"/>
          </a:xfrm>
          <a:prstGeom prst="rect">
            <a:avLst/>
          </a:prstGeom>
          <a:noFill/>
          <a:ln w="76200">
            <a:solidFill>
              <a:srgbClr val="3A9A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DDC70049-0538-1645-DD58-F8AE31EF8B96}"/>
              </a:ext>
            </a:extLst>
          </p:cNvPr>
          <p:cNvSpPr/>
          <p:nvPr/>
        </p:nvSpPr>
        <p:spPr>
          <a:xfrm>
            <a:off x="1763585" y="3975212"/>
            <a:ext cx="838200" cy="838200"/>
          </a:xfrm>
          <a:prstGeom prst="rect">
            <a:avLst/>
          </a:prstGeom>
          <a:noFill/>
          <a:ln w="76200">
            <a:solidFill>
              <a:srgbClr val="3A9A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Picture 2">
            <a:extLst>
              <a:ext uri="{FF2B5EF4-FFF2-40B4-BE49-F238E27FC236}">
                <a16:creationId xmlns:a16="http://schemas.microsoft.com/office/drawing/2014/main" id="{498D9992-5157-C862-0EFE-0BBA2A0DDE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7907" y="4224799"/>
            <a:ext cx="912019" cy="3822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0C21ADF-8D67-6477-59D8-0055D518B0EA}"/>
              </a:ext>
            </a:extLst>
          </p:cNvPr>
          <p:cNvSpPr/>
          <p:nvPr/>
        </p:nvSpPr>
        <p:spPr>
          <a:xfrm>
            <a:off x="2995285" y="3987522"/>
            <a:ext cx="838200" cy="838200"/>
          </a:xfrm>
          <a:prstGeom prst="rect">
            <a:avLst/>
          </a:prstGeom>
          <a:noFill/>
          <a:ln w="76200">
            <a:solidFill>
              <a:srgbClr val="3A9A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
            <a:extLst>
              <a:ext uri="{FF2B5EF4-FFF2-40B4-BE49-F238E27FC236}">
                <a16:creationId xmlns:a16="http://schemas.microsoft.com/office/drawing/2014/main" id="{4BDF42E8-6B72-9944-A3FE-1BB5833537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42188" y="4224798"/>
            <a:ext cx="912019" cy="3822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263BDA7-3CFB-4328-9120-98EC24BC2D1B}"/>
              </a:ext>
            </a:extLst>
          </p:cNvPr>
          <p:cNvPicPr>
            <a:picLocks noChangeAspect="1"/>
          </p:cNvPicPr>
          <p:nvPr/>
        </p:nvPicPr>
        <p:blipFill>
          <a:blip r:embed="rId7"/>
          <a:stretch>
            <a:fillRect/>
          </a:stretch>
        </p:blipFill>
        <p:spPr>
          <a:xfrm>
            <a:off x="7444892" y="3793331"/>
            <a:ext cx="1329357" cy="1323975"/>
          </a:xfrm>
          <a:prstGeom prst="rect">
            <a:avLst/>
          </a:prstGeom>
        </p:spPr>
      </p:pic>
    </p:spTree>
    <p:extLst>
      <p:ext uri="{BB962C8B-B14F-4D97-AF65-F5344CB8AC3E}">
        <p14:creationId xmlns:p14="http://schemas.microsoft.com/office/powerpoint/2010/main" val="4271446259"/>
      </p:ext>
    </p:extLst>
  </p:cSld>
  <p:clrMapOvr>
    <a:masterClrMapping/>
  </p:clrMapOvr>
</p:sld>
</file>

<file path=ppt/theme/theme1.xml><?xml version="1.0" encoding="utf-8"?>
<a:theme xmlns:a="http://schemas.openxmlformats.org/drawingml/2006/main" name="Beam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Beamer</Template>
  <TotalTime>0</TotalTime>
  <Words>687</Words>
  <Application>Microsoft Office PowerPoint</Application>
  <PresentationFormat>On-screen Show (16:9)</PresentationFormat>
  <Paragraphs>97</Paragraphs>
  <Slides>41</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Verdana</vt:lpstr>
      <vt:lpstr>Beamer</vt:lpstr>
      <vt:lpstr>PowerPoint Presentation</vt:lpstr>
      <vt:lpstr>PowerPoint Presentation</vt:lpstr>
      <vt:lpstr>PowerPoint Presentation</vt:lpstr>
      <vt:lpstr>PowerPoint Presentation</vt:lpstr>
      <vt:lpstr>PowerPoint Presentation</vt:lpstr>
      <vt:lpstr>AI = prediction machines </vt:lpstr>
      <vt:lpstr>The century of personalization</vt:lpstr>
      <vt:lpstr>The LLM revolution</vt:lpstr>
      <vt:lpstr>Complementary AI techs </vt:lpstr>
      <vt:lpstr>AI everywhere</vt:lpstr>
      <vt:lpstr>PowerPoint Presentation</vt:lpstr>
      <vt:lpstr>PowerPoint Presentation</vt:lpstr>
      <vt:lpstr>Top AI companies (patents)</vt:lpstr>
      <vt:lpstr>Top AI start-ups ($) </vt:lpstr>
      <vt:lpstr>US knowledge space prior to the AI revolution</vt:lpstr>
      <vt:lpstr>EU knowledge space prior to the AI revolution</vt:lpstr>
      <vt:lpstr>PowerPoint Presentation</vt:lpstr>
      <vt:lpstr>AI production is concentrated but AI adoption is globally distributed</vt:lpstr>
      <vt:lpstr>Feedback (big) Data Loops</vt:lpstr>
      <vt:lpstr>PowerPoint Presentation</vt:lpstr>
      <vt:lpstr>PowerPoint Presentation</vt:lpstr>
      <vt:lpstr>The geography of jobs at risk</vt:lpstr>
      <vt:lpstr>Productivity, job loss and shared global prosperity</vt:lpstr>
      <vt:lpstr>PowerPoint Presentation</vt:lpstr>
      <vt:lpstr>PowerPoint Presentation</vt:lpstr>
      <vt:lpstr>PowerPoint Presentation</vt:lpstr>
      <vt:lpstr>Start-up cities </vt:lpstr>
      <vt:lpstr>Open-source GEN-AI</vt:lpstr>
      <vt:lpstr>We need a more integrated EU AI space</vt:lpstr>
      <vt:lpstr>PowerPoint Presentation</vt:lpstr>
      <vt:lpstr>PowerPoint Presentation</vt:lpstr>
      <vt:lpstr>PowerPoint Presentation</vt:lpstr>
      <vt:lpstr>PowerPoint Presentation</vt:lpstr>
      <vt:lpstr>m</vt:lpstr>
      <vt:lpstr>m</vt:lpstr>
      <vt:lpstr>The spell-checker effect</vt:lpstr>
      <vt:lpstr>AI is much more ‘creative’ than we initially expected </vt:lpstr>
      <vt:lpstr>Because novelty is about new recombinations</vt:lpstr>
      <vt:lpstr>Judgement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2014-06-04T09:43:42Z</dcterms:created>
  <dcterms:modified xsi:type="dcterms:W3CDTF">2023-10-26T18:22:23Z</dcterms:modified>
</cp:coreProperties>
</file>